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5-->
<p:presentation xmlns:r="http://schemas.openxmlformats.org/officeDocument/2006/relationships" xmlns:a="http://schemas.openxmlformats.org/drawingml/2006/main" xmlns:p="http://schemas.openxmlformats.org/presentationml/2006/main" firstSlideNum="0" strictFirstAndLastChars="0" embedTrueTypeFonts="1" saveSubsetFonts="1">
  <p:sldMasterIdLst>
    <p:sldMasterId id="2147483650" r:id="rId1"/>
    <p:sldMasterId id="2147484008" r:id="rId2"/>
    <p:sldMasterId id="2147484011" r:id="rId3"/>
    <p:sldMasterId id="2147484014" r:id="rId4"/>
    <p:sldMasterId id="2147484017" r:id="rId5"/>
    <p:sldMasterId id="2147484028" r:id="rId6"/>
    <p:sldMasterId id="2147484046" r:id="rId7"/>
  </p:sldMasterIdLst>
  <p:notesMasterIdLst>
    <p:notesMasterId r:id="rId8"/>
  </p:notesMasterIdLst>
  <p:handoutMasterIdLst>
    <p:handoutMasterId r:id="rId9"/>
  </p:handoutMasterIdLst>
  <p:sldIdLst>
    <p:sldId id="1570" r:id="rId10"/>
    <p:sldId id="1756" r:id="rId11"/>
    <p:sldId id="1757" r:id="rId12"/>
    <p:sldId id="1758" r:id="rId13"/>
    <p:sldId id="1759" r:id="rId14"/>
    <p:sldId id="1760" r:id="rId15"/>
    <p:sldId id="1761" r:id="rId16"/>
    <p:sldId id="1762" r:id="rId17"/>
    <p:sldId id="1782" r:id="rId18"/>
    <p:sldId id="1763" r:id="rId19"/>
    <p:sldId id="1765" r:id="rId20"/>
    <p:sldId id="1764" r:id="rId21"/>
    <p:sldId id="1784" r:id="rId22"/>
    <p:sldId id="1783" r:id="rId23"/>
    <p:sldId id="1766" r:id="rId24"/>
    <p:sldId id="1767" r:id="rId25"/>
    <p:sldId id="1768" r:id="rId26"/>
    <p:sldId id="1769" r:id="rId27"/>
    <p:sldId id="1770" r:id="rId28"/>
    <p:sldId id="1781" r:id="rId29"/>
    <p:sldId id="1771" r:id="rId30"/>
    <p:sldId id="1772" r:id="rId31"/>
    <p:sldId id="1773" r:id="rId32"/>
    <p:sldId id="1774" r:id="rId33"/>
    <p:sldId id="1775" r:id="rId34"/>
    <p:sldId id="1776" r:id="rId35"/>
    <p:sldId id="1777" r:id="rId36"/>
    <p:sldId id="1778" r:id="rId37"/>
    <p:sldId id="1779" r:id="rId38"/>
    <p:sldId id="1780" r:id="rId39"/>
    <p:sldId id="1827" r:id="rId40"/>
    <p:sldId id="1830" r:id="rId41"/>
    <p:sldId id="1833" r:id="rId42"/>
    <p:sldId id="1836" r:id="rId43"/>
    <p:sldId id="1839" r:id="rId44"/>
    <p:sldId id="1842" r:id="rId45"/>
    <p:sldId id="1845" r:id="rId46"/>
    <p:sldId id="1848" r:id="rId47"/>
    <p:sldId id="1851" r:id="rId48"/>
    <p:sldId id="1854" r:id="rId49"/>
    <p:sldId id="1857" r:id="rId50"/>
    <p:sldId id="1860" r:id="rId51"/>
    <p:sldId id="1863" r:id="rId52"/>
    <p:sldId id="1866" r:id="rId53"/>
    <p:sldId id="1869" r:id="rId54"/>
    <p:sldId id="1872" r:id="rId55"/>
    <p:sldId id="1875" r:id="rId56"/>
    <p:sldId id="1878" r:id="rId57"/>
    <p:sldId id="1881" r:id="rId58"/>
    <p:sldId id="1884" r:id="rId59"/>
    <p:sldId id="1887" r:id="rId60"/>
    <p:sldId id="1890" r:id="rId61"/>
    <p:sldId id="1893" r:id="rId62"/>
    <p:sldId id="1896" r:id="rId63"/>
    <p:sldId id="1899" r:id="rId64"/>
    <p:sldId id="1902" r:id="rId65"/>
    <p:sldId id="1905" r:id="rId66"/>
    <p:sldId id="1908" r:id="rId67"/>
    <p:sldId id="1911" r:id="rId68"/>
    <p:sldId id="1914" r:id="rId69"/>
    <p:sldId id="1917" r:id="rId70"/>
    <p:sldId id="1920" r:id="rId71"/>
    <p:sldId id="1923" r:id="rId72"/>
    <p:sldId id="1926" r:id="rId73"/>
    <p:sldId id="1929" r:id="rId74"/>
    <p:sldId id="1932" r:id="rId75"/>
    <p:sldId id="1935" r:id="rId76"/>
    <p:sldId id="1938" r:id="rId77"/>
    <p:sldId id="1941" r:id="rId78"/>
    <p:sldId id="1944" r:id="rId79"/>
    <p:sldId id="1947" r:id="rId80"/>
    <p:sldId id="1950" r:id="rId81"/>
    <p:sldId id="1953" r:id="rId82"/>
    <p:sldId id="1956" r:id="rId83"/>
    <p:sldId id="1959" r:id="rId84"/>
    <p:sldId id="1962" r:id="rId85"/>
    <p:sldId id="1965" r:id="rId86"/>
    <p:sldId id="1968" r:id="rId87"/>
    <p:sldId id="1971" r:id="rId88"/>
    <p:sldId id="1974" r:id="rId89"/>
    <p:sldId id="1977" r:id="rId90"/>
    <p:sldId id="1980" r:id="rId91"/>
    <p:sldId id="1983" r:id="rId92"/>
    <p:sldId id="1986" r:id="rId93"/>
    <p:sldId id="1989" r:id="rId94"/>
    <p:sldId id="1992" r:id="rId95"/>
    <p:sldId id="1995" r:id="rId96"/>
    <p:sldId id="1998" r:id="rId97"/>
    <p:sldId id="2001" r:id="rId98"/>
    <p:sldId id="2004" r:id="rId99"/>
    <p:sldId id="2007" r:id="rId100"/>
    <p:sldId id="2010" r:id="rId101"/>
    <p:sldId id="2013" r:id="rId102"/>
    <p:sldId id="2016" r:id="rId103"/>
    <p:sldId id="2019" r:id="rId104"/>
    <p:sldId id="2022" r:id="rId105"/>
    <p:sldId id="2025" r:id="rId106"/>
    <p:sldId id="2028" r:id="rId107"/>
    <p:sldId id="2031" r:id="rId108"/>
    <p:sldId id="2034" r:id="rId109"/>
    <p:sldId id="2037" r:id="rId110"/>
    <p:sldId id="2040" r:id="rId111"/>
    <p:sldId id="2043" r:id="rId112"/>
    <p:sldId id="2046" r:id="rId113"/>
    <p:sldId id="2049" r:id="rId114"/>
    <p:sldId id="2052" r:id="rId115"/>
    <p:sldId id="2055" r:id="rId116"/>
    <p:sldId id="2058" r:id="rId117"/>
    <p:sldId id="2061" r:id="rId118"/>
    <p:sldId id="2064" r:id="rId119"/>
    <p:sldId id="2067" r:id="rId120"/>
    <p:sldId id="2070" r:id="rId121"/>
    <p:sldId id="2073" r:id="rId122"/>
    <p:sldId id="2076" r:id="rId123"/>
    <p:sldId id="2079" r:id="rId124"/>
    <p:sldId id="2082" r:id="rId125"/>
    <p:sldId id="2085" r:id="rId126"/>
    <p:sldId id="2088" r:id="rId127"/>
    <p:sldId id="2091" r:id="rId128"/>
    <p:sldId id="2094" r:id="rId129"/>
    <p:sldId id="2097" r:id="rId130"/>
    <p:sldId id="2100" r:id="rId131"/>
    <p:sldId id="2103" r:id="rId132"/>
    <p:sldId id="2106" r:id="rId133"/>
    <p:sldId id="2109" r:id="rId134"/>
    <p:sldId id="2112" r:id="rId135"/>
    <p:sldId id="2115" r:id="rId136"/>
    <p:sldId id="2118" r:id="rId137"/>
    <p:sldId id="2121" r:id="rId138"/>
    <p:sldId id="2124" r:id="rId139"/>
    <p:sldId id="2127" r:id="rId140"/>
    <p:sldId id="2130" r:id="rId141"/>
    <p:sldId id="2133" r:id="rId142"/>
    <p:sldId id="2136" r:id="rId143"/>
    <p:sldId id="2139" r:id="rId144"/>
    <p:sldId id="2142" r:id="rId145"/>
    <p:sldId id="2145" r:id="rId146"/>
    <p:sldId id="2148" r:id="rId147"/>
    <p:sldId id="2151" r:id="rId148"/>
    <p:sldId id="2154" r:id="rId149"/>
    <p:sldId id="2157" r:id="rId150"/>
    <p:sldId id="2160" r:id="rId151"/>
    <p:sldId id="2163" r:id="rId152"/>
    <p:sldId id="2166" r:id="rId153"/>
    <p:sldId id="2169" r:id="rId154"/>
    <p:sldId id="2172" r:id="rId155"/>
    <p:sldId id="2175" r:id="rId156"/>
    <p:sldId id="2178" r:id="rId157"/>
    <p:sldId id="2181" r:id="rId158"/>
    <p:sldId id="2184" r:id="rId159"/>
    <p:sldId id="2187" r:id="rId160"/>
    <p:sldId id="2190" r:id="rId161"/>
    <p:sldId id="2193" r:id="rId162"/>
    <p:sldId id="2196" r:id="rId163"/>
    <p:sldId id="2199" r:id="rId164"/>
    <p:sldId id="2202" r:id="rId165"/>
    <p:sldId id="2205" r:id="rId166"/>
    <p:sldId id="2208" r:id="rId167"/>
    <p:sldId id="2211" r:id="rId168"/>
    <p:sldId id="2214" r:id="rId169"/>
    <p:sldId id="2217" r:id="rId170"/>
    <p:sldId id="2220" r:id="rId171"/>
    <p:sldId id="2223" r:id="rId172"/>
    <p:sldId id="2226" r:id="rId173"/>
    <p:sldId id="2229" r:id="rId174"/>
    <p:sldId id="2232" r:id="rId175"/>
    <p:sldId id="2235" r:id="rId176"/>
    <p:sldId id="2238" r:id="rId177"/>
    <p:sldId id="2241" r:id="rId178"/>
    <p:sldId id="2244" r:id="rId179"/>
    <p:sldId id="2247" r:id="rId180"/>
    <p:sldId id="2250" r:id="rId181"/>
    <p:sldId id="2253" r:id="rId182"/>
    <p:sldId id="2256" r:id="rId183"/>
    <p:sldId id="2259" r:id="rId184"/>
    <p:sldId id="2262" r:id="rId185"/>
    <p:sldId id="2265" r:id="rId186"/>
    <p:sldId id="2268" r:id="rId187"/>
    <p:sldId id="2271" r:id="rId188"/>
    <p:sldId id="2274" r:id="rId189"/>
    <p:sldId id="2277" r:id="rId190"/>
    <p:sldId id="2280" r:id="rId191"/>
    <p:sldId id="2283" r:id="rId192"/>
    <p:sldId id="2286" r:id="rId193"/>
    <p:sldId id="2289" r:id="rId194"/>
    <p:sldId id="2292" r:id="rId195"/>
    <p:sldId id="2295" r:id="rId196"/>
    <p:sldId id="2298" r:id="rId197"/>
    <p:sldId id="2301" r:id="rId198"/>
    <p:sldId id="2304" r:id="rId199"/>
    <p:sldId id="2307" r:id="rId200"/>
    <p:sldId id="2310" r:id="rId201"/>
    <p:sldId id="2313" r:id="rId202"/>
    <p:sldId id="2316" r:id="rId203"/>
    <p:sldId id="2319" r:id="rId204"/>
    <p:sldId id="2322" r:id="rId205"/>
    <p:sldId id="2325" r:id="rId206"/>
    <p:sldId id="2328" r:id="rId207"/>
    <p:sldId id="2331" r:id="rId208"/>
    <p:sldId id="2334" r:id="rId209"/>
    <p:sldId id="2337" r:id="rId210"/>
    <p:sldId id="2340" r:id="rId211"/>
    <p:sldId id="2343" r:id="rId212"/>
    <p:sldId id="2346" r:id="rId213"/>
    <p:sldId id="2349" r:id="rId214"/>
    <p:sldId id="2352" r:id="rId215"/>
    <p:sldId id="2355" r:id="rId216"/>
    <p:sldId id="2358" r:id="rId217"/>
    <p:sldId id="2361" r:id="rId218"/>
    <p:sldId id="2364" r:id="rId219"/>
    <p:sldId id="2367" r:id="rId220"/>
    <p:sldId id="2370" r:id="rId221"/>
    <p:sldId id="2373" r:id="rId222"/>
    <p:sldId id="2376" r:id="rId223"/>
    <p:sldId id="2379" r:id="rId224"/>
    <p:sldId id="2382" r:id="rId225"/>
    <p:sldId id="2385" r:id="rId226"/>
    <p:sldId id="2388" r:id="rId227"/>
    <p:sldId id="2391" r:id="rId228"/>
    <p:sldId id="2394" r:id="rId229"/>
    <p:sldId id="2397" r:id="rId230"/>
    <p:sldId id="2400" r:id="rId231"/>
    <p:sldId id="2403" r:id="rId232"/>
    <p:sldId id="2406" r:id="rId233"/>
    <p:sldId id="2409" r:id="rId234"/>
    <p:sldId id="2412" r:id="rId235"/>
    <p:sldId id="2415" r:id="rId236"/>
    <p:sldId id="2418" r:id="rId237"/>
    <p:sldId id="2421" r:id="rId238"/>
    <p:sldId id="2424" r:id="rId239"/>
    <p:sldId id="2427" r:id="rId240"/>
    <p:sldId id="2430" r:id="rId241"/>
    <p:sldId id="2433" r:id="rId242"/>
    <p:sldId id="2436" r:id="rId243"/>
    <p:sldId id="2439" r:id="rId244"/>
    <p:sldId id="2442" r:id="rId245"/>
    <p:sldId id="2445" r:id="rId246"/>
    <p:sldId id="2448" r:id="rId247"/>
    <p:sldId id="2451" r:id="rId248"/>
    <p:sldId id="2454" r:id="rId249"/>
    <p:sldId id="2457" r:id="rId250"/>
    <p:sldId id="2460" r:id="rId251"/>
    <p:sldId id="2463" r:id="rId252"/>
    <p:sldId id="2466" r:id="rId253"/>
    <p:sldId id="2469" r:id="rId254"/>
    <p:sldId id="2472" r:id="rId255"/>
    <p:sldId id="2475" r:id="rId256"/>
    <p:sldId id="2478" r:id="rId257"/>
    <p:sldId id="2481" r:id="rId258"/>
    <p:sldId id="2484" r:id="rId259"/>
    <p:sldId id="2487" r:id="rId260"/>
    <p:sldId id="2490" r:id="rId261"/>
    <p:sldId id="2493" r:id="rId262"/>
    <p:sldId id="2496" r:id="rId263"/>
    <p:sldId id="2499" r:id="rId264"/>
    <p:sldId id="2502" r:id="rId265"/>
    <p:sldId id="2505" r:id="rId266"/>
    <p:sldId id="2508" r:id="rId267"/>
    <p:sldId id="2511" r:id="rId268"/>
    <p:sldId id="2514" r:id="rId269"/>
    <p:sldId id="2517" r:id="rId270"/>
    <p:sldId id="2520" r:id="rId271"/>
    <p:sldId id="2523" r:id="rId272"/>
    <p:sldId id="2526" r:id="rId273"/>
    <p:sldId id="2529" r:id="rId274"/>
    <p:sldId id="2532" r:id="rId275"/>
    <p:sldId id="2535" r:id="rId276"/>
    <p:sldId id="2538" r:id="rId277"/>
    <p:sldId id="2541" r:id="rId278"/>
    <p:sldId id="2544" r:id="rId279"/>
  </p:sldIdLst>
  <p:sldSz cx="9906000" cy="6858000" type="A4"/>
  <p:notesSz cx="6805613" cy="9939338"/>
  <p:embeddedFontLst>
    <p:embeddedFont>
      <p:font typeface="나눔고딕" panose="020D0604000000000000" pitchFamily="2" charset="-127"/>
      <p:regular r:id="rId281"/>
      <p:bold r:id="rId282"/>
    </p:embeddedFont>
    <p:embeddedFont>
      <p:font typeface="Comic Sans MS" panose="030F0702030302020204" pitchFamily="2" charset="0"/>
      <p:regular r:id="rId283"/>
      <p:bold r:id="rId284"/>
    </p:embeddedFont>
    <p:embeddedFont>
      <p:font typeface="Arial Unicode MS" panose="020B0604020202020204" pitchFamily="2" charset="-127"/>
      <p:regular r:id="rId285"/>
    </p:embeddedFont>
    <p:embeddedFont>
      <p:font typeface="나눔고딕 ExtraBold" panose="020D0904000000000000" pitchFamily="2" charset="-127"/>
      <p:bold r:id="rId286"/>
    </p:embeddedFont>
    <p:embeddedFont>
      <p:font typeface="맑은 고딕" panose="020B0503020000020004" pitchFamily="2" charset="-127"/>
      <p:regular r:id="rId287"/>
      <p:bold r:id="rId288"/>
    </p:embeddedFont>
    <p:embeddedFont>
      <p:font typeface="HY견고딕" panose="02030600000101010101" pitchFamily="2" charset="-127"/>
      <p:regular r:id="rId289"/>
    </p:embeddedFont>
    <p:embeddedFont>
      <p:font typeface="Cambria Math" panose="02040503050406030204" pitchFamily="2" charset="0"/>
      <p:regular r:id="rId290"/>
    </p:embeddedFont>
  </p:embeddedFontLst>
  <p:custDataLst>
    <p:tags r:id="rId28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5pPr>
    <a:lvl6pPr marL="2286000" algn="l" defTabSz="914400" rtl="0" eaLnBrk="1" latinLnBrk="1" hangingPunct="1"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6pPr>
    <a:lvl7pPr marL="2743200" algn="l" defTabSz="914400" rtl="0" eaLnBrk="1" latinLnBrk="1" hangingPunct="1"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7pPr>
    <a:lvl8pPr marL="3200400" algn="l" defTabSz="914400" rtl="0" eaLnBrk="1" latinLnBrk="1" hangingPunct="1"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8pPr>
    <a:lvl9pPr marL="3657600" algn="l" defTabSz="914400" rtl="0" eaLnBrk="1" latinLnBrk="1" hangingPunct="1">
      <a:defRPr kumimoji="1" sz="1600" b="1" kern="1200">
        <a:solidFill>
          <a:srgbClr val="FFFFFF"/>
        </a:solidFill>
        <a:latin typeface="Arial Unicode MS" pitchFamily="50" charset="-127"/>
        <a:ea typeface="Arial Unicode MS" pitchFamily="50" charset="-127"/>
        <a:cs typeface="Arial Unicode MS" pitchFamily="50" charset="-127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5" autoAdjust="0"/>
    <p:restoredTop sz="95471" autoAdjust="0"/>
  </p:normalViewPr>
  <p:slideViewPr>
    <p:cSldViewPr>
      <p:cViewPr varScale="1">
        <p:scale>
          <a:sx n="116" d="100"/>
          <a:sy n="116" d="100"/>
        </p:scale>
        <p:origin x="-1206" y="-108"/>
      </p:cViewPr>
      <p:guideLst>
        <p:guide orient="horz" pos="459"/>
        <p:guide orient="horz" pos="4110"/>
        <p:guide orient="horz" pos="4088"/>
        <p:guide orient="horz" pos="3997"/>
        <p:guide orient="horz" pos="4020"/>
        <p:guide pos="5978"/>
        <p:guide pos="1827"/>
        <p:guide pos="1056"/>
        <p:guide pos="240"/>
        <p:guide pos="784"/>
        <p:guide pos="2984"/>
        <p:guide pos="4118"/>
        <p:guide pos="355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-1260" y="-66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1.xml" /><Relationship Id="rId100" Type="http://schemas.openxmlformats.org/officeDocument/2006/relationships/slide" Target="slides/slide91.xml" /><Relationship Id="rId101" Type="http://schemas.openxmlformats.org/officeDocument/2006/relationships/slide" Target="slides/slide92.xml" /><Relationship Id="rId102" Type="http://schemas.openxmlformats.org/officeDocument/2006/relationships/slide" Target="slides/slide93.xml" /><Relationship Id="rId103" Type="http://schemas.openxmlformats.org/officeDocument/2006/relationships/slide" Target="slides/slide94.xml" /><Relationship Id="rId104" Type="http://schemas.openxmlformats.org/officeDocument/2006/relationships/slide" Target="slides/slide95.xml" /><Relationship Id="rId105" Type="http://schemas.openxmlformats.org/officeDocument/2006/relationships/slide" Target="slides/slide96.xml" /><Relationship Id="rId106" Type="http://schemas.openxmlformats.org/officeDocument/2006/relationships/slide" Target="slides/slide97.xml" /><Relationship Id="rId107" Type="http://schemas.openxmlformats.org/officeDocument/2006/relationships/slide" Target="slides/slide98.xml" /><Relationship Id="rId108" Type="http://schemas.openxmlformats.org/officeDocument/2006/relationships/slide" Target="slides/slide99.xml" /><Relationship Id="rId109" Type="http://schemas.openxmlformats.org/officeDocument/2006/relationships/slide" Target="slides/slide100.xml" /><Relationship Id="rId11" Type="http://schemas.openxmlformats.org/officeDocument/2006/relationships/slide" Target="slides/slide2.xml" /><Relationship Id="rId110" Type="http://schemas.openxmlformats.org/officeDocument/2006/relationships/slide" Target="slides/slide101.xml" /><Relationship Id="rId111" Type="http://schemas.openxmlformats.org/officeDocument/2006/relationships/slide" Target="slides/slide102.xml" /><Relationship Id="rId112" Type="http://schemas.openxmlformats.org/officeDocument/2006/relationships/slide" Target="slides/slide103.xml" /><Relationship Id="rId113" Type="http://schemas.openxmlformats.org/officeDocument/2006/relationships/slide" Target="slides/slide104.xml" /><Relationship Id="rId114" Type="http://schemas.openxmlformats.org/officeDocument/2006/relationships/slide" Target="slides/slide105.xml" /><Relationship Id="rId115" Type="http://schemas.openxmlformats.org/officeDocument/2006/relationships/slide" Target="slides/slide106.xml" /><Relationship Id="rId116" Type="http://schemas.openxmlformats.org/officeDocument/2006/relationships/slide" Target="slides/slide107.xml" /><Relationship Id="rId117" Type="http://schemas.openxmlformats.org/officeDocument/2006/relationships/slide" Target="slides/slide108.xml" /><Relationship Id="rId118" Type="http://schemas.openxmlformats.org/officeDocument/2006/relationships/slide" Target="slides/slide109.xml" /><Relationship Id="rId119" Type="http://schemas.openxmlformats.org/officeDocument/2006/relationships/slide" Target="slides/slide110.xml" /><Relationship Id="rId12" Type="http://schemas.openxmlformats.org/officeDocument/2006/relationships/slide" Target="slides/slide3.xml" /><Relationship Id="rId120" Type="http://schemas.openxmlformats.org/officeDocument/2006/relationships/slide" Target="slides/slide111.xml" /><Relationship Id="rId121" Type="http://schemas.openxmlformats.org/officeDocument/2006/relationships/slide" Target="slides/slide112.xml" /><Relationship Id="rId122" Type="http://schemas.openxmlformats.org/officeDocument/2006/relationships/slide" Target="slides/slide113.xml" /><Relationship Id="rId123" Type="http://schemas.openxmlformats.org/officeDocument/2006/relationships/slide" Target="slides/slide114.xml" /><Relationship Id="rId124" Type="http://schemas.openxmlformats.org/officeDocument/2006/relationships/slide" Target="slides/slide115.xml" /><Relationship Id="rId125" Type="http://schemas.openxmlformats.org/officeDocument/2006/relationships/slide" Target="slides/slide116.xml" /><Relationship Id="rId126" Type="http://schemas.openxmlformats.org/officeDocument/2006/relationships/slide" Target="slides/slide117.xml" /><Relationship Id="rId127" Type="http://schemas.openxmlformats.org/officeDocument/2006/relationships/slide" Target="slides/slide118.xml" /><Relationship Id="rId128" Type="http://schemas.openxmlformats.org/officeDocument/2006/relationships/slide" Target="slides/slide119.xml" /><Relationship Id="rId129" Type="http://schemas.openxmlformats.org/officeDocument/2006/relationships/slide" Target="slides/slide120.xml" /><Relationship Id="rId13" Type="http://schemas.openxmlformats.org/officeDocument/2006/relationships/slide" Target="slides/slide4.xml" /><Relationship Id="rId130" Type="http://schemas.openxmlformats.org/officeDocument/2006/relationships/slide" Target="slides/slide121.xml" /><Relationship Id="rId131" Type="http://schemas.openxmlformats.org/officeDocument/2006/relationships/slide" Target="slides/slide122.xml" /><Relationship Id="rId132" Type="http://schemas.openxmlformats.org/officeDocument/2006/relationships/slide" Target="slides/slide123.xml" /><Relationship Id="rId133" Type="http://schemas.openxmlformats.org/officeDocument/2006/relationships/slide" Target="slides/slide124.xml" /><Relationship Id="rId134" Type="http://schemas.openxmlformats.org/officeDocument/2006/relationships/slide" Target="slides/slide125.xml" /><Relationship Id="rId135" Type="http://schemas.openxmlformats.org/officeDocument/2006/relationships/slide" Target="slides/slide126.xml" /><Relationship Id="rId136" Type="http://schemas.openxmlformats.org/officeDocument/2006/relationships/slide" Target="slides/slide127.xml" /><Relationship Id="rId137" Type="http://schemas.openxmlformats.org/officeDocument/2006/relationships/slide" Target="slides/slide128.xml" /><Relationship Id="rId138" Type="http://schemas.openxmlformats.org/officeDocument/2006/relationships/slide" Target="slides/slide129.xml" /><Relationship Id="rId139" Type="http://schemas.openxmlformats.org/officeDocument/2006/relationships/slide" Target="slides/slide130.xml" /><Relationship Id="rId14" Type="http://schemas.openxmlformats.org/officeDocument/2006/relationships/slide" Target="slides/slide5.xml" /><Relationship Id="rId140" Type="http://schemas.openxmlformats.org/officeDocument/2006/relationships/slide" Target="slides/slide131.xml" /><Relationship Id="rId141" Type="http://schemas.openxmlformats.org/officeDocument/2006/relationships/slide" Target="slides/slide132.xml" /><Relationship Id="rId142" Type="http://schemas.openxmlformats.org/officeDocument/2006/relationships/slide" Target="slides/slide133.xml" /><Relationship Id="rId143" Type="http://schemas.openxmlformats.org/officeDocument/2006/relationships/slide" Target="slides/slide134.xml" /><Relationship Id="rId144" Type="http://schemas.openxmlformats.org/officeDocument/2006/relationships/slide" Target="slides/slide135.xml" /><Relationship Id="rId145" Type="http://schemas.openxmlformats.org/officeDocument/2006/relationships/slide" Target="slides/slide136.xml" /><Relationship Id="rId146" Type="http://schemas.openxmlformats.org/officeDocument/2006/relationships/slide" Target="slides/slide137.xml" /><Relationship Id="rId147" Type="http://schemas.openxmlformats.org/officeDocument/2006/relationships/slide" Target="slides/slide138.xml" /><Relationship Id="rId148" Type="http://schemas.openxmlformats.org/officeDocument/2006/relationships/slide" Target="slides/slide139.xml" /><Relationship Id="rId149" Type="http://schemas.openxmlformats.org/officeDocument/2006/relationships/slide" Target="slides/slide140.xml" /><Relationship Id="rId15" Type="http://schemas.openxmlformats.org/officeDocument/2006/relationships/slide" Target="slides/slide6.xml" /><Relationship Id="rId150" Type="http://schemas.openxmlformats.org/officeDocument/2006/relationships/slide" Target="slides/slide141.xml" /><Relationship Id="rId151" Type="http://schemas.openxmlformats.org/officeDocument/2006/relationships/slide" Target="slides/slide142.xml" /><Relationship Id="rId152" Type="http://schemas.openxmlformats.org/officeDocument/2006/relationships/slide" Target="slides/slide143.xml" /><Relationship Id="rId153" Type="http://schemas.openxmlformats.org/officeDocument/2006/relationships/slide" Target="slides/slide144.xml" /><Relationship Id="rId154" Type="http://schemas.openxmlformats.org/officeDocument/2006/relationships/slide" Target="slides/slide145.xml" /><Relationship Id="rId155" Type="http://schemas.openxmlformats.org/officeDocument/2006/relationships/slide" Target="slides/slide146.xml" /><Relationship Id="rId156" Type="http://schemas.openxmlformats.org/officeDocument/2006/relationships/slide" Target="slides/slide147.xml" /><Relationship Id="rId157" Type="http://schemas.openxmlformats.org/officeDocument/2006/relationships/slide" Target="slides/slide148.xml" /><Relationship Id="rId158" Type="http://schemas.openxmlformats.org/officeDocument/2006/relationships/slide" Target="slides/slide149.xml" /><Relationship Id="rId159" Type="http://schemas.openxmlformats.org/officeDocument/2006/relationships/slide" Target="slides/slide150.xml" /><Relationship Id="rId16" Type="http://schemas.openxmlformats.org/officeDocument/2006/relationships/slide" Target="slides/slide7.xml" /><Relationship Id="rId160" Type="http://schemas.openxmlformats.org/officeDocument/2006/relationships/slide" Target="slides/slide151.xml" /><Relationship Id="rId161" Type="http://schemas.openxmlformats.org/officeDocument/2006/relationships/slide" Target="slides/slide152.xml" /><Relationship Id="rId162" Type="http://schemas.openxmlformats.org/officeDocument/2006/relationships/slide" Target="slides/slide153.xml" /><Relationship Id="rId163" Type="http://schemas.openxmlformats.org/officeDocument/2006/relationships/slide" Target="slides/slide154.xml" /><Relationship Id="rId164" Type="http://schemas.openxmlformats.org/officeDocument/2006/relationships/slide" Target="slides/slide155.xml" /><Relationship Id="rId165" Type="http://schemas.openxmlformats.org/officeDocument/2006/relationships/slide" Target="slides/slide156.xml" /><Relationship Id="rId166" Type="http://schemas.openxmlformats.org/officeDocument/2006/relationships/slide" Target="slides/slide157.xml" /><Relationship Id="rId167" Type="http://schemas.openxmlformats.org/officeDocument/2006/relationships/slide" Target="slides/slide158.xml" /><Relationship Id="rId168" Type="http://schemas.openxmlformats.org/officeDocument/2006/relationships/slide" Target="slides/slide159.xml" /><Relationship Id="rId169" Type="http://schemas.openxmlformats.org/officeDocument/2006/relationships/slide" Target="slides/slide160.xml" /><Relationship Id="rId17" Type="http://schemas.openxmlformats.org/officeDocument/2006/relationships/slide" Target="slides/slide8.xml" /><Relationship Id="rId170" Type="http://schemas.openxmlformats.org/officeDocument/2006/relationships/slide" Target="slides/slide161.xml" /><Relationship Id="rId171" Type="http://schemas.openxmlformats.org/officeDocument/2006/relationships/slide" Target="slides/slide162.xml" /><Relationship Id="rId172" Type="http://schemas.openxmlformats.org/officeDocument/2006/relationships/slide" Target="slides/slide163.xml" /><Relationship Id="rId173" Type="http://schemas.openxmlformats.org/officeDocument/2006/relationships/slide" Target="slides/slide164.xml" /><Relationship Id="rId174" Type="http://schemas.openxmlformats.org/officeDocument/2006/relationships/slide" Target="slides/slide165.xml" /><Relationship Id="rId175" Type="http://schemas.openxmlformats.org/officeDocument/2006/relationships/slide" Target="slides/slide166.xml" /><Relationship Id="rId176" Type="http://schemas.openxmlformats.org/officeDocument/2006/relationships/slide" Target="slides/slide167.xml" /><Relationship Id="rId177" Type="http://schemas.openxmlformats.org/officeDocument/2006/relationships/slide" Target="slides/slide168.xml" /><Relationship Id="rId178" Type="http://schemas.openxmlformats.org/officeDocument/2006/relationships/slide" Target="slides/slide169.xml" /><Relationship Id="rId179" Type="http://schemas.openxmlformats.org/officeDocument/2006/relationships/slide" Target="slides/slide170.xml" /><Relationship Id="rId18" Type="http://schemas.openxmlformats.org/officeDocument/2006/relationships/slide" Target="slides/slide9.xml" /><Relationship Id="rId180" Type="http://schemas.openxmlformats.org/officeDocument/2006/relationships/slide" Target="slides/slide171.xml" /><Relationship Id="rId181" Type="http://schemas.openxmlformats.org/officeDocument/2006/relationships/slide" Target="slides/slide172.xml" /><Relationship Id="rId182" Type="http://schemas.openxmlformats.org/officeDocument/2006/relationships/slide" Target="slides/slide173.xml" /><Relationship Id="rId183" Type="http://schemas.openxmlformats.org/officeDocument/2006/relationships/slide" Target="slides/slide174.xml" /><Relationship Id="rId184" Type="http://schemas.openxmlformats.org/officeDocument/2006/relationships/slide" Target="slides/slide175.xml" /><Relationship Id="rId185" Type="http://schemas.openxmlformats.org/officeDocument/2006/relationships/slide" Target="slides/slide176.xml" /><Relationship Id="rId186" Type="http://schemas.openxmlformats.org/officeDocument/2006/relationships/slide" Target="slides/slide177.xml" /><Relationship Id="rId187" Type="http://schemas.openxmlformats.org/officeDocument/2006/relationships/slide" Target="slides/slide178.xml" /><Relationship Id="rId188" Type="http://schemas.openxmlformats.org/officeDocument/2006/relationships/slide" Target="slides/slide179.xml" /><Relationship Id="rId189" Type="http://schemas.openxmlformats.org/officeDocument/2006/relationships/slide" Target="slides/slide180.xml" /><Relationship Id="rId19" Type="http://schemas.openxmlformats.org/officeDocument/2006/relationships/slide" Target="slides/slide10.xml" /><Relationship Id="rId190" Type="http://schemas.openxmlformats.org/officeDocument/2006/relationships/slide" Target="slides/slide181.xml" /><Relationship Id="rId191" Type="http://schemas.openxmlformats.org/officeDocument/2006/relationships/slide" Target="slides/slide182.xml" /><Relationship Id="rId192" Type="http://schemas.openxmlformats.org/officeDocument/2006/relationships/slide" Target="slides/slide183.xml" /><Relationship Id="rId193" Type="http://schemas.openxmlformats.org/officeDocument/2006/relationships/slide" Target="slides/slide184.xml" /><Relationship Id="rId194" Type="http://schemas.openxmlformats.org/officeDocument/2006/relationships/slide" Target="slides/slide185.xml" /><Relationship Id="rId195" Type="http://schemas.openxmlformats.org/officeDocument/2006/relationships/slide" Target="slides/slide186.xml" /><Relationship Id="rId196" Type="http://schemas.openxmlformats.org/officeDocument/2006/relationships/slide" Target="slides/slide187.xml" /><Relationship Id="rId197" Type="http://schemas.openxmlformats.org/officeDocument/2006/relationships/slide" Target="slides/slide188.xml" /><Relationship Id="rId198" Type="http://schemas.openxmlformats.org/officeDocument/2006/relationships/slide" Target="slides/slide189.xml" /><Relationship Id="rId199" Type="http://schemas.openxmlformats.org/officeDocument/2006/relationships/slide" Target="slides/slide190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1.xml" /><Relationship Id="rId200" Type="http://schemas.openxmlformats.org/officeDocument/2006/relationships/slide" Target="slides/slide191.xml" /><Relationship Id="rId201" Type="http://schemas.openxmlformats.org/officeDocument/2006/relationships/slide" Target="slides/slide192.xml" /><Relationship Id="rId202" Type="http://schemas.openxmlformats.org/officeDocument/2006/relationships/slide" Target="slides/slide193.xml" /><Relationship Id="rId203" Type="http://schemas.openxmlformats.org/officeDocument/2006/relationships/slide" Target="slides/slide194.xml" /><Relationship Id="rId204" Type="http://schemas.openxmlformats.org/officeDocument/2006/relationships/slide" Target="slides/slide195.xml" /><Relationship Id="rId205" Type="http://schemas.openxmlformats.org/officeDocument/2006/relationships/slide" Target="slides/slide196.xml" /><Relationship Id="rId206" Type="http://schemas.openxmlformats.org/officeDocument/2006/relationships/slide" Target="slides/slide197.xml" /><Relationship Id="rId207" Type="http://schemas.openxmlformats.org/officeDocument/2006/relationships/slide" Target="slides/slide198.xml" /><Relationship Id="rId208" Type="http://schemas.openxmlformats.org/officeDocument/2006/relationships/slide" Target="slides/slide199.xml" /><Relationship Id="rId209" Type="http://schemas.openxmlformats.org/officeDocument/2006/relationships/slide" Target="slides/slide200.xml" /><Relationship Id="rId21" Type="http://schemas.openxmlformats.org/officeDocument/2006/relationships/slide" Target="slides/slide12.xml" /><Relationship Id="rId210" Type="http://schemas.openxmlformats.org/officeDocument/2006/relationships/slide" Target="slides/slide201.xml" /><Relationship Id="rId211" Type="http://schemas.openxmlformats.org/officeDocument/2006/relationships/slide" Target="slides/slide202.xml" /><Relationship Id="rId212" Type="http://schemas.openxmlformats.org/officeDocument/2006/relationships/slide" Target="slides/slide203.xml" /><Relationship Id="rId213" Type="http://schemas.openxmlformats.org/officeDocument/2006/relationships/slide" Target="slides/slide204.xml" /><Relationship Id="rId214" Type="http://schemas.openxmlformats.org/officeDocument/2006/relationships/slide" Target="slides/slide205.xml" /><Relationship Id="rId215" Type="http://schemas.openxmlformats.org/officeDocument/2006/relationships/slide" Target="slides/slide206.xml" /><Relationship Id="rId216" Type="http://schemas.openxmlformats.org/officeDocument/2006/relationships/slide" Target="slides/slide207.xml" /><Relationship Id="rId217" Type="http://schemas.openxmlformats.org/officeDocument/2006/relationships/slide" Target="slides/slide208.xml" /><Relationship Id="rId218" Type="http://schemas.openxmlformats.org/officeDocument/2006/relationships/slide" Target="slides/slide209.xml" /><Relationship Id="rId219" Type="http://schemas.openxmlformats.org/officeDocument/2006/relationships/slide" Target="slides/slide210.xml" /><Relationship Id="rId22" Type="http://schemas.openxmlformats.org/officeDocument/2006/relationships/slide" Target="slides/slide13.xml" /><Relationship Id="rId220" Type="http://schemas.openxmlformats.org/officeDocument/2006/relationships/slide" Target="slides/slide211.xml" /><Relationship Id="rId221" Type="http://schemas.openxmlformats.org/officeDocument/2006/relationships/slide" Target="slides/slide212.xml" /><Relationship Id="rId222" Type="http://schemas.openxmlformats.org/officeDocument/2006/relationships/slide" Target="slides/slide213.xml" /><Relationship Id="rId223" Type="http://schemas.openxmlformats.org/officeDocument/2006/relationships/slide" Target="slides/slide214.xml" /><Relationship Id="rId224" Type="http://schemas.openxmlformats.org/officeDocument/2006/relationships/slide" Target="slides/slide215.xml" /><Relationship Id="rId225" Type="http://schemas.openxmlformats.org/officeDocument/2006/relationships/slide" Target="slides/slide216.xml" /><Relationship Id="rId226" Type="http://schemas.openxmlformats.org/officeDocument/2006/relationships/slide" Target="slides/slide217.xml" /><Relationship Id="rId227" Type="http://schemas.openxmlformats.org/officeDocument/2006/relationships/slide" Target="slides/slide218.xml" /><Relationship Id="rId228" Type="http://schemas.openxmlformats.org/officeDocument/2006/relationships/slide" Target="slides/slide219.xml" /><Relationship Id="rId229" Type="http://schemas.openxmlformats.org/officeDocument/2006/relationships/slide" Target="slides/slide220.xml" /><Relationship Id="rId23" Type="http://schemas.openxmlformats.org/officeDocument/2006/relationships/slide" Target="slides/slide14.xml" /><Relationship Id="rId230" Type="http://schemas.openxmlformats.org/officeDocument/2006/relationships/slide" Target="slides/slide221.xml" /><Relationship Id="rId231" Type="http://schemas.openxmlformats.org/officeDocument/2006/relationships/slide" Target="slides/slide222.xml" /><Relationship Id="rId232" Type="http://schemas.openxmlformats.org/officeDocument/2006/relationships/slide" Target="slides/slide223.xml" /><Relationship Id="rId233" Type="http://schemas.openxmlformats.org/officeDocument/2006/relationships/slide" Target="slides/slide224.xml" /><Relationship Id="rId234" Type="http://schemas.openxmlformats.org/officeDocument/2006/relationships/slide" Target="slides/slide225.xml" /><Relationship Id="rId235" Type="http://schemas.openxmlformats.org/officeDocument/2006/relationships/slide" Target="slides/slide226.xml" /><Relationship Id="rId236" Type="http://schemas.openxmlformats.org/officeDocument/2006/relationships/slide" Target="slides/slide227.xml" /><Relationship Id="rId237" Type="http://schemas.openxmlformats.org/officeDocument/2006/relationships/slide" Target="slides/slide228.xml" /><Relationship Id="rId238" Type="http://schemas.openxmlformats.org/officeDocument/2006/relationships/slide" Target="slides/slide229.xml" /><Relationship Id="rId239" Type="http://schemas.openxmlformats.org/officeDocument/2006/relationships/slide" Target="slides/slide230.xml" /><Relationship Id="rId24" Type="http://schemas.openxmlformats.org/officeDocument/2006/relationships/slide" Target="slides/slide15.xml" /><Relationship Id="rId240" Type="http://schemas.openxmlformats.org/officeDocument/2006/relationships/slide" Target="slides/slide231.xml" /><Relationship Id="rId241" Type="http://schemas.openxmlformats.org/officeDocument/2006/relationships/slide" Target="slides/slide232.xml" /><Relationship Id="rId242" Type="http://schemas.openxmlformats.org/officeDocument/2006/relationships/slide" Target="slides/slide233.xml" /><Relationship Id="rId243" Type="http://schemas.openxmlformats.org/officeDocument/2006/relationships/slide" Target="slides/slide234.xml" /><Relationship Id="rId244" Type="http://schemas.openxmlformats.org/officeDocument/2006/relationships/slide" Target="slides/slide235.xml" /><Relationship Id="rId245" Type="http://schemas.openxmlformats.org/officeDocument/2006/relationships/slide" Target="slides/slide236.xml" /><Relationship Id="rId246" Type="http://schemas.openxmlformats.org/officeDocument/2006/relationships/slide" Target="slides/slide237.xml" /><Relationship Id="rId247" Type="http://schemas.openxmlformats.org/officeDocument/2006/relationships/slide" Target="slides/slide238.xml" /><Relationship Id="rId248" Type="http://schemas.openxmlformats.org/officeDocument/2006/relationships/slide" Target="slides/slide239.xml" /><Relationship Id="rId249" Type="http://schemas.openxmlformats.org/officeDocument/2006/relationships/slide" Target="slides/slide240.xml" /><Relationship Id="rId25" Type="http://schemas.openxmlformats.org/officeDocument/2006/relationships/slide" Target="slides/slide16.xml" /><Relationship Id="rId250" Type="http://schemas.openxmlformats.org/officeDocument/2006/relationships/slide" Target="slides/slide241.xml" /><Relationship Id="rId251" Type="http://schemas.openxmlformats.org/officeDocument/2006/relationships/slide" Target="slides/slide242.xml" /><Relationship Id="rId252" Type="http://schemas.openxmlformats.org/officeDocument/2006/relationships/slide" Target="slides/slide243.xml" /><Relationship Id="rId253" Type="http://schemas.openxmlformats.org/officeDocument/2006/relationships/slide" Target="slides/slide244.xml" /><Relationship Id="rId254" Type="http://schemas.openxmlformats.org/officeDocument/2006/relationships/slide" Target="slides/slide245.xml" /><Relationship Id="rId255" Type="http://schemas.openxmlformats.org/officeDocument/2006/relationships/slide" Target="slides/slide246.xml" /><Relationship Id="rId256" Type="http://schemas.openxmlformats.org/officeDocument/2006/relationships/slide" Target="slides/slide247.xml" /><Relationship Id="rId257" Type="http://schemas.openxmlformats.org/officeDocument/2006/relationships/slide" Target="slides/slide248.xml" /><Relationship Id="rId258" Type="http://schemas.openxmlformats.org/officeDocument/2006/relationships/slide" Target="slides/slide249.xml" /><Relationship Id="rId259" Type="http://schemas.openxmlformats.org/officeDocument/2006/relationships/slide" Target="slides/slide250.xml" /><Relationship Id="rId26" Type="http://schemas.openxmlformats.org/officeDocument/2006/relationships/slide" Target="slides/slide17.xml" /><Relationship Id="rId260" Type="http://schemas.openxmlformats.org/officeDocument/2006/relationships/slide" Target="slides/slide251.xml" /><Relationship Id="rId261" Type="http://schemas.openxmlformats.org/officeDocument/2006/relationships/slide" Target="slides/slide252.xml" /><Relationship Id="rId262" Type="http://schemas.openxmlformats.org/officeDocument/2006/relationships/slide" Target="slides/slide253.xml" /><Relationship Id="rId263" Type="http://schemas.openxmlformats.org/officeDocument/2006/relationships/slide" Target="slides/slide254.xml" /><Relationship Id="rId264" Type="http://schemas.openxmlformats.org/officeDocument/2006/relationships/slide" Target="slides/slide255.xml" /><Relationship Id="rId265" Type="http://schemas.openxmlformats.org/officeDocument/2006/relationships/slide" Target="slides/slide256.xml" /><Relationship Id="rId266" Type="http://schemas.openxmlformats.org/officeDocument/2006/relationships/slide" Target="slides/slide257.xml" /><Relationship Id="rId267" Type="http://schemas.openxmlformats.org/officeDocument/2006/relationships/slide" Target="slides/slide258.xml" /><Relationship Id="rId268" Type="http://schemas.openxmlformats.org/officeDocument/2006/relationships/slide" Target="slides/slide259.xml" /><Relationship Id="rId269" Type="http://schemas.openxmlformats.org/officeDocument/2006/relationships/slide" Target="slides/slide260.xml" /><Relationship Id="rId27" Type="http://schemas.openxmlformats.org/officeDocument/2006/relationships/slide" Target="slides/slide18.xml" /><Relationship Id="rId270" Type="http://schemas.openxmlformats.org/officeDocument/2006/relationships/slide" Target="slides/slide261.xml" /><Relationship Id="rId271" Type="http://schemas.openxmlformats.org/officeDocument/2006/relationships/slide" Target="slides/slide262.xml" /><Relationship Id="rId272" Type="http://schemas.openxmlformats.org/officeDocument/2006/relationships/slide" Target="slides/slide263.xml" /><Relationship Id="rId273" Type="http://schemas.openxmlformats.org/officeDocument/2006/relationships/slide" Target="slides/slide264.xml" /><Relationship Id="rId274" Type="http://schemas.openxmlformats.org/officeDocument/2006/relationships/slide" Target="slides/slide265.xml" /><Relationship Id="rId275" Type="http://schemas.openxmlformats.org/officeDocument/2006/relationships/slide" Target="slides/slide266.xml" /><Relationship Id="rId276" Type="http://schemas.openxmlformats.org/officeDocument/2006/relationships/slide" Target="slides/slide267.xml" /><Relationship Id="rId277" Type="http://schemas.openxmlformats.org/officeDocument/2006/relationships/slide" Target="slides/slide268.xml" /><Relationship Id="rId278" Type="http://schemas.openxmlformats.org/officeDocument/2006/relationships/slide" Target="slides/slide269.xml" /><Relationship Id="rId279" Type="http://schemas.openxmlformats.org/officeDocument/2006/relationships/slide" Target="slides/slide270.xml" /><Relationship Id="rId28" Type="http://schemas.openxmlformats.org/officeDocument/2006/relationships/slide" Target="slides/slide19.xml" /><Relationship Id="rId280" Type="http://schemas.openxmlformats.org/officeDocument/2006/relationships/tags" Target="tags/tag1.xml" /><Relationship Id="rId281" Type="http://schemas.openxmlformats.org/officeDocument/2006/relationships/font" Target="fonts/font1.fntdata" /><Relationship Id="rId282" Type="http://schemas.openxmlformats.org/officeDocument/2006/relationships/font" Target="fonts/font2.fntdata" /><Relationship Id="rId283" Type="http://schemas.openxmlformats.org/officeDocument/2006/relationships/font" Target="fonts/font3.fntdata" /><Relationship Id="rId284" Type="http://schemas.openxmlformats.org/officeDocument/2006/relationships/font" Target="fonts/font4.fntdata" /><Relationship Id="rId285" Type="http://schemas.openxmlformats.org/officeDocument/2006/relationships/font" Target="fonts/font5.fntdata" /><Relationship Id="rId286" Type="http://schemas.openxmlformats.org/officeDocument/2006/relationships/font" Target="fonts/font6.fntdata" /><Relationship Id="rId287" Type="http://schemas.openxmlformats.org/officeDocument/2006/relationships/font" Target="fonts/font7.fntdata" /><Relationship Id="rId288" Type="http://schemas.openxmlformats.org/officeDocument/2006/relationships/font" Target="fonts/font8.fntdata" /><Relationship Id="rId289" Type="http://schemas.openxmlformats.org/officeDocument/2006/relationships/font" Target="fonts/font9.fntdata" /><Relationship Id="rId29" Type="http://schemas.openxmlformats.org/officeDocument/2006/relationships/slide" Target="slides/slide20.xml" /><Relationship Id="rId290" Type="http://schemas.openxmlformats.org/officeDocument/2006/relationships/font" Target="fonts/font10.fntdata" /><Relationship Id="rId291" Type="http://schemas.openxmlformats.org/officeDocument/2006/relationships/presProps" Target="presProps.xml" /><Relationship Id="rId292" Type="http://schemas.openxmlformats.org/officeDocument/2006/relationships/viewProps" Target="viewProps.xml" /><Relationship Id="rId293" Type="http://schemas.openxmlformats.org/officeDocument/2006/relationships/theme" Target="theme/theme1.xml" /><Relationship Id="rId294" Type="http://schemas.openxmlformats.org/officeDocument/2006/relationships/tableStyles" Target="tableStyles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1.xml" /><Relationship Id="rId31" Type="http://schemas.openxmlformats.org/officeDocument/2006/relationships/slide" Target="slides/slide22.xml" /><Relationship Id="rId32" Type="http://schemas.openxmlformats.org/officeDocument/2006/relationships/slide" Target="slides/slide23.xml" /><Relationship Id="rId33" Type="http://schemas.openxmlformats.org/officeDocument/2006/relationships/slide" Target="slides/slide24.xml" /><Relationship Id="rId34" Type="http://schemas.openxmlformats.org/officeDocument/2006/relationships/slide" Target="slides/slide25.xml" /><Relationship Id="rId35" Type="http://schemas.openxmlformats.org/officeDocument/2006/relationships/slide" Target="slides/slide26.xml" /><Relationship Id="rId36" Type="http://schemas.openxmlformats.org/officeDocument/2006/relationships/slide" Target="slides/slide27.xml" /><Relationship Id="rId37" Type="http://schemas.openxmlformats.org/officeDocument/2006/relationships/slide" Target="slides/slide28.xml" /><Relationship Id="rId38" Type="http://schemas.openxmlformats.org/officeDocument/2006/relationships/slide" Target="slides/slide29.xml" /><Relationship Id="rId39" Type="http://schemas.openxmlformats.org/officeDocument/2006/relationships/slide" Target="slides/slide30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1.xml" /><Relationship Id="rId41" Type="http://schemas.openxmlformats.org/officeDocument/2006/relationships/slide" Target="slides/slide32.xml" /><Relationship Id="rId42" Type="http://schemas.openxmlformats.org/officeDocument/2006/relationships/slide" Target="slides/slide33.xml" /><Relationship Id="rId43" Type="http://schemas.openxmlformats.org/officeDocument/2006/relationships/slide" Target="slides/slide34.xml" /><Relationship Id="rId44" Type="http://schemas.openxmlformats.org/officeDocument/2006/relationships/slide" Target="slides/slide35.xml" /><Relationship Id="rId45" Type="http://schemas.openxmlformats.org/officeDocument/2006/relationships/slide" Target="slides/slide36.xml" /><Relationship Id="rId46" Type="http://schemas.openxmlformats.org/officeDocument/2006/relationships/slide" Target="slides/slide37.xml" /><Relationship Id="rId47" Type="http://schemas.openxmlformats.org/officeDocument/2006/relationships/slide" Target="slides/slide38.xml" /><Relationship Id="rId48" Type="http://schemas.openxmlformats.org/officeDocument/2006/relationships/slide" Target="slides/slide39.xml" /><Relationship Id="rId49" Type="http://schemas.openxmlformats.org/officeDocument/2006/relationships/slide" Target="slides/slide40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1.xml" /><Relationship Id="rId51" Type="http://schemas.openxmlformats.org/officeDocument/2006/relationships/slide" Target="slides/slide42.xml" /><Relationship Id="rId52" Type="http://schemas.openxmlformats.org/officeDocument/2006/relationships/slide" Target="slides/slide43.xml" /><Relationship Id="rId53" Type="http://schemas.openxmlformats.org/officeDocument/2006/relationships/slide" Target="slides/slide44.xml" /><Relationship Id="rId54" Type="http://schemas.openxmlformats.org/officeDocument/2006/relationships/slide" Target="slides/slide45.xml" /><Relationship Id="rId55" Type="http://schemas.openxmlformats.org/officeDocument/2006/relationships/slide" Target="slides/slide46.xml" /><Relationship Id="rId56" Type="http://schemas.openxmlformats.org/officeDocument/2006/relationships/slide" Target="slides/slide47.xml" /><Relationship Id="rId57" Type="http://schemas.openxmlformats.org/officeDocument/2006/relationships/slide" Target="slides/slide48.xml" /><Relationship Id="rId58" Type="http://schemas.openxmlformats.org/officeDocument/2006/relationships/slide" Target="slides/slide49.xml" /><Relationship Id="rId59" Type="http://schemas.openxmlformats.org/officeDocument/2006/relationships/slide" Target="slides/slide50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1.xml" /><Relationship Id="rId61" Type="http://schemas.openxmlformats.org/officeDocument/2006/relationships/slide" Target="slides/slide52.xml" /><Relationship Id="rId62" Type="http://schemas.openxmlformats.org/officeDocument/2006/relationships/slide" Target="slides/slide53.xml" /><Relationship Id="rId63" Type="http://schemas.openxmlformats.org/officeDocument/2006/relationships/slide" Target="slides/slide54.xml" /><Relationship Id="rId64" Type="http://schemas.openxmlformats.org/officeDocument/2006/relationships/slide" Target="slides/slide55.xml" /><Relationship Id="rId65" Type="http://schemas.openxmlformats.org/officeDocument/2006/relationships/slide" Target="slides/slide56.xml" /><Relationship Id="rId66" Type="http://schemas.openxmlformats.org/officeDocument/2006/relationships/slide" Target="slides/slide57.xml" /><Relationship Id="rId67" Type="http://schemas.openxmlformats.org/officeDocument/2006/relationships/slide" Target="slides/slide58.xml" /><Relationship Id="rId68" Type="http://schemas.openxmlformats.org/officeDocument/2006/relationships/slide" Target="slides/slide59.xml" /><Relationship Id="rId69" Type="http://schemas.openxmlformats.org/officeDocument/2006/relationships/slide" Target="slides/slide60.xml" /><Relationship Id="rId7" Type="http://schemas.openxmlformats.org/officeDocument/2006/relationships/slideMaster" Target="slideMasters/slideMaster7.xml" /><Relationship Id="rId70" Type="http://schemas.openxmlformats.org/officeDocument/2006/relationships/slide" Target="slides/slide61.xml" /><Relationship Id="rId71" Type="http://schemas.openxmlformats.org/officeDocument/2006/relationships/slide" Target="slides/slide62.xml" /><Relationship Id="rId72" Type="http://schemas.openxmlformats.org/officeDocument/2006/relationships/slide" Target="slides/slide63.xml" /><Relationship Id="rId73" Type="http://schemas.openxmlformats.org/officeDocument/2006/relationships/slide" Target="slides/slide64.xml" /><Relationship Id="rId74" Type="http://schemas.openxmlformats.org/officeDocument/2006/relationships/slide" Target="slides/slide65.xml" /><Relationship Id="rId75" Type="http://schemas.openxmlformats.org/officeDocument/2006/relationships/slide" Target="slides/slide66.xml" /><Relationship Id="rId76" Type="http://schemas.openxmlformats.org/officeDocument/2006/relationships/slide" Target="slides/slide67.xml" /><Relationship Id="rId77" Type="http://schemas.openxmlformats.org/officeDocument/2006/relationships/slide" Target="slides/slide68.xml" /><Relationship Id="rId78" Type="http://schemas.openxmlformats.org/officeDocument/2006/relationships/slide" Target="slides/slide69.xml" /><Relationship Id="rId79" Type="http://schemas.openxmlformats.org/officeDocument/2006/relationships/slide" Target="slides/slide70.xml" /><Relationship Id="rId8" Type="http://schemas.openxmlformats.org/officeDocument/2006/relationships/notesMaster" Target="notesMasters/notesMaster1.xml" /><Relationship Id="rId80" Type="http://schemas.openxmlformats.org/officeDocument/2006/relationships/slide" Target="slides/slide71.xml" /><Relationship Id="rId81" Type="http://schemas.openxmlformats.org/officeDocument/2006/relationships/slide" Target="slides/slide72.xml" /><Relationship Id="rId82" Type="http://schemas.openxmlformats.org/officeDocument/2006/relationships/slide" Target="slides/slide73.xml" /><Relationship Id="rId83" Type="http://schemas.openxmlformats.org/officeDocument/2006/relationships/slide" Target="slides/slide74.xml" /><Relationship Id="rId84" Type="http://schemas.openxmlformats.org/officeDocument/2006/relationships/slide" Target="slides/slide75.xml" /><Relationship Id="rId85" Type="http://schemas.openxmlformats.org/officeDocument/2006/relationships/slide" Target="slides/slide76.xml" /><Relationship Id="rId86" Type="http://schemas.openxmlformats.org/officeDocument/2006/relationships/slide" Target="slides/slide77.xml" /><Relationship Id="rId87" Type="http://schemas.openxmlformats.org/officeDocument/2006/relationships/slide" Target="slides/slide78.xml" /><Relationship Id="rId88" Type="http://schemas.openxmlformats.org/officeDocument/2006/relationships/slide" Target="slides/slide79.xml" /><Relationship Id="rId89" Type="http://schemas.openxmlformats.org/officeDocument/2006/relationships/slide" Target="slides/slide80.xml" /><Relationship Id="rId9" Type="http://schemas.openxmlformats.org/officeDocument/2006/relationships/handoutMaster" Target="handoutMasters/handoutMaster1.xml" /><Relationship Id="rId90" Type="http://schemas.openxmlformats.org/officeDocument/2006/relationships/slide" Target="slides/slide81.xml" /><Relationship Id="rId91" Type="http://schemas.openxmlformats.org/officeDocument/2006/relationships/slide" Target="slides/slide82.xml" /><Relationship Id="rId92" Type="http://schemas.openxmlformats.org/officeDocument/2006/relationships/slide" Target="slides/slide83.xml" /><Relationship Id="rId93" Type="http://schemas.openxmlformats.org/officeDocument/2006/relationships/slide" Target="slides/slide84.xml" /><Relationship Id="rId94" Type="http://schemas.openxmlformats.org/officeDocument/2006/relationships/slide" Target="slides/slide85.xml" /><Relationship Id="rId95" Type="http://schemas.openxmlformats.org/officeDocument/2006/relationships/slide" Target="slides/slide86.xml" /><Relationship Id="rId96" Type="http://schemas.openxmlformats.org/officeDocument/2006/relationships/slide" Target="slides/slide87.xml" /><Relationship Id="rId97" Type="http://schemas.openxmlformats.org/officeDocument/2006/relationships/slide" Target="slides/slide88.xml" /><Relationship Id="rId98" Type="http://schemas.openxmlformats.org/officeDocument/2006/relationships/slide" Target="slides/slide89.xml" /><Relationship Id="rId99" Type="http://schemas.openxmlformats.org/officeDocument/2006/relationships/slide" Target="slides/slide90.xml" /></Relationships>
</file>

<file path=ppt/_rels/viewProps.xml.rels>&#65279;<?xml version="1.0" encoding="utf-8" standalone="yes"?><Relationships xmlns="http://schemas.openxmlformats.org/package/2006/relationships"><Relationship Id="rId1" Type="http://schemas.openxmlformats.org/officeDocument/2006/relationships/slide" Target="slides/slide1.xml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9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ClrTx/>
              <a:buFontTx/>
              <a:buNone/>
              <a:defRPr kumimoji="0" sz="1200" b="0">
                <a:solidFill>
                  <a:schemeClr val="tx1"/>
                </a:solidFill>
                <a:latin typeface="Times New Roman" pitchFamily="18" charset="0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spcBef>
                <a:spcPct val="0"/>
              </a:spcBef>
              <a:buClrTx/>
              <a:buFontTx/>
              <a:buNone/>
              <a:defRPr kumimoji="0" sz="1200" b="0">
                <a:solidFill>
                  <a:schemeClr val="tx1"/>
                </a:solidFill>
                <a:latin typeface="Times New Roman" pitchFamily="18" charset="0"/>
                <a:cs typeface="Arial Unicode MS" pitchFamily="50" charset="-127"/>
              </a:defRPr>
            </a:lvl1pPr>
          </a:lstStyle>
          <a:p>
            <a:pPr>
              <a:defRPr/>
            </a:pPr>
            <a:fld id="{C480EFEB-DB3C-4173-9D92-D1E751757250}" type="datetime1">
              <a:rPr lang="en-US" altLang="en-US"/>
              <a:pPr>
                <a:defRPr/>
              </a:pPr>
              <a:t>9/24/2019</a:t>
            </a:fld>
            <a:endParaRPr lang="en-US" alt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ClrTx/>
              <a:buFontTx/>
              <a:buNone/>
              <a:defRPr kumimoji="0" sz="1200" b="0">
                <a:solidFill>
                  <a:schemeClr val="tx1"/>
                </a:solidFill>
                <a:latin typeface="Times New Roman" pitchFamily="18" charset="0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5FFC77E-A2E3-42CB-950B-86B3F88AD6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1163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8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ClrTx/>
              <a:buFontTx/>
              <a:buNone/>
              <a:defRPr kumimoji="0" sz="1200" b="0">
                <a:solidFill>
                  <a:schemeClr val="tx1"/>
                </a:solidFill>
                <a:latin typeface="Times New Roman" pitchFamily="18" charset="0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spcBef>
                <a:spcPct val="0"/>
              </a:spcBef>
              <a:buClrTx/>
              <a:buFontTx/>
              <a:buNone/>
              <a:defRPr kumimoji="0" sz="1200" b="0">
                <a:solidFill>
                  <a:schemeClr val="tx1"/>
                </a:solidFill>
                <a:latin typeface="Times New Roman" pitchFamily="18" charset="0"/>
                <a:cs typeface="Arial Unicode MS" pitchFamily="50" charset="-127"/>
              </a:defRPr>
            </a:lvl1pPr>
          </a:lstStyle>
          <a:p>
            <a:pPr>
              <a:defRPr/>
            </a:pPr>
            <a:fld id="{A8DC1184-6433-4C5E-AFC8-A3FE461BD8FE}" type="datetime1">
              <a:rPr lang="en-US" altLang="en-US"/>
              <a:pPr>
                <a:defRPr/>
              </a:pPr>
              <a:t>9/24/2019</a:t>
            </a:fld>
            <a:endParaRPr lang="en-US" alt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7713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89513" cy="4470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ClrTx/>
              <a:buFontTx/>
              <a:buNone/>
              <a:defRPr kumimoji="0" sz="1200" b="0">
                <a:solidFill>
                  <a:schemeClr val="tx1"/>
                </a:solidFill>
                <a:latin typeface="Times New Roman" pitchFamily="18" charset="0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2CCCE80-ADC4-405B-A397-5B1AF4364C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979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2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2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2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2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2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4.xml" /><Relationship Id="rId2" Type="http://schemas.openxmlformats.org/officeDocument/2006/relationships/notesMaster" Target="../notesMasters/notesMaster1.xml" /></Relationships>
</file>

<file path=ppt/notesSlides/_rels/notesSlide10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5.xml" /><Relationship Id="rId2" Type="http://schemas.openxmlformats.org/officeDocument/2006/relationships/notesMaster" Target="../notesMasters/notesMaster1.xml" /></Relationships>
</file>

<file path=ppt/notesSlides/_rels/notesSlide10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6.xml" /><Relationship Id="rId2" Type="http://schemas.openxmlformats.org/officeDocument/2006/relationships/notesMaster" Target="../notesMasters/notesMaster1.xml" /></Relationships>
</file>

<file path=ppt/notesSlides/_rels/notesSlide10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7.xml" /><Relationship Id="rId2" Type="http://schemas.openxmlformats.org/officeDocument/2006/relationships/notesMaster" Target="../notesMasters/notesMaster1.xml" /></Relationships>
</file>

<file path=ppt/notesSlides/_rels/notesSlide10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8.xml" /><Relationship Id="rId2" Type="http://schemas.openxmlformats.org/officeDocument/2006/relationships/notesMaster" Target="../notesMasters/notesMaster1.xml" /></Relationships>
</file>

<file path=ppt/notesSlides/_rels/notesSlide10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9.xml" /><Relationship Id="rId2" Type="http://schemas.openxmlformats.org/officeDocument/2006/relationships/notesMaster" Target="../notesMasters/notesMaster1.xml" /></Relationships>
</file>

<file path=ppt/notesSlides/_rels/notesSlide10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0.xml" /><Relationship Id="rId2" Type="http://schemas.openxmlformats.org/officeDocument/2006/relationships/notesMaster" Target="../notesMasters/notesMaster1.xml" /></Relationships>
</file>

<file path=ppt/notesSlides/_rels/notesSlide10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1.xml" /><Relationship Id="rId2" Type="http://schemas.openxmlformats.org/officeDocument/2006/relationships/notesMaster" Target="../notesMasters/notesMaster1.xml" /></Relationships>
</file>

<file path=ppt/notesSlides/_rels/notesSlide10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2.xml" /><Relationship Id="rId2" Type="http://schemas.openxmlformats.org/officeDocument/2006/relationships/notesMaster" Target="../notesMasters/notesMaster1.xml" /></Relationships>
</file>

<file path=ppt/notesSlides/_rels/notesSlide10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3.xml" /><Relationship Id="rId2" Type="http://schemas.openxmlformats.org/officeDocument/2006/relationships/notesMaster" Target="../notesMasters/notesMaster1.xml" /></Relationships>
</file>

<file path=ppt/notesSlides/_rels/notesSlide10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4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1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5.xml" /><Relationship Id="rId2" Type="http://schemas.openxmlformats.org/officeDocument/2006/relationships/notesMaster" Target="../notesMasters/notesMaster1.xml" /></Relationships>
</file>

<file path=ppt/notesSlides/_rels/notesSlide1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6.xml" /><Relationship Id="rId2" Type="http://schemas.openxmlformats.org/officeDocument/2006/relationships/notesMaster" Target="../notesMasters/notesMaster1.xml" /></Relationships>
</file>

<file path=ppt/notesSlides/_rels/notesSlide1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7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6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8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0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1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2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3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4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5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8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5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4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5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7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9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0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1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2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5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2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3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4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5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6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7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8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9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0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1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2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3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4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5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6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7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8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9.xml" /><Relationship Id="rId2" Type="http://schemas.openxmlformats.org/officeDocument/2006/relationships/notesMaster" Target="../notesMasters/notesMaster1.xml" /></Relationships>
</file>

<file path=ppt/notesSlides/_rels/notesSlide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0.xml" /><Relationship Id="rId2" Type="http://schemas.openxmlformats.org/officeDocument/2006/relationships/notesMaster" Target="../notesMasters/notesMaster1.xml" /></Relationships>
</file>

<file path=ppt/notesSlides/_rels/notesSlide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1.xml" /><Relationship Id="rId2" Type="http://schemas.openxmlformats.org/officeDocument/2006/relationships/notesMaster" Target="../notesMasters/notesMaster1.xml" /></Relationships>
</file>

<file path=ppt/notesSlides/_rels/notesSlide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2.xml" /><Relationship Id="rId2" Type="http://schemas.openxmlformats.org/officeDocument/2006/relationships/notesMaster" Target="../notesMasters/notesMaster1.xml" /></Relationships>
</file>

<file path=ppt/notesSlides/_rels/notesSlide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3.xml" /><Relationship Id="rId2" Type="http://schemas.openxmlformats.org/officeDocument/2006/relationships/notesMaster" Target="../notesMasters/notesMaster1.xml" /></Relationships>
</file>

<file path=ppt/notesSlides/_rels/notesSlide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4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8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5.xml" /><Relationship Id="rId2" Type="http://schemas.openxmlformats.org/officeDocument/2006/relationships/notesMaster" Target="../notesMasters/notesMaster1.xml" /></Relationships>
</file>

<file path=ppt/notesSlides/_rels/notesSlide8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6.xml" /><Relationship Id="rId2" Type="http://schemas.openxmlformats.org/officeDocument/2006/relationships/notesMaster" Target="../notesMasters/notesMaster1.xml" /></Relationships>
</file>

<file path=ppt/notesSlides/_rels/notesSlide8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7.xml" /><Relationship Id="rId2" Type="http://schemas.openxmlformats.org/officeDocument/2006/relationships/notesMaster" Target="../notesMasters/notesMaster1.xml" /></Relationships>
</file>

<file path=ppt/notesSlides/_rels/notesSlide8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8.xml" /><Relationship Id="rId2" Type="http://schemas.openxmlformats.org/officeDocument/2006/relationships/notesMaster" Target="../notesMasters/notesMaster1.xml" /></Relationships>
</file>

<file path=ppt/notesSlides/_rels/notesSlide8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9.xml" /><Relationship Id="rId2" Type="http://schemas.openxmlformats.org/officeDocument/2006/relationships/notesMaster" Target="../notesMasters/notesMaster1.xml" /></Relationships>
</file>

<file path=ppt/notesSlides/_rels/notesSlide8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0.xml" /><Relationship Id="rId2" Type="http://schemas.openxmlformats.org/officeDocument/2006/relationships/notesMaster" Target="../notesMasters/notesMaster1.xml" /></Relationships>
</file>

<file path=ppt/notesSlides/_rels/notesSlide8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1.xml" /><Relationship Id="rId2" Type="http://schemas.openxmlformats.org/officeDocument/2006/relationships/notesMaster" Target="../notesMasters/notesMaster1.xml" /></Relationships>
</file>

<file path=ppt/notesSlides/_rels/notesSlide8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2.xml" /><Relationship Id="rId2" Type="http://schemas.openxmlformats.org/officeDocument/2006/relationships/notesMaster" Target="../notesMasters/notesMaster1.xml" /></Relationships>
</file>

<file path=ppt/notesSlides/_rels/notesSlide8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3.xml" /><Relationship Id="rId2" Type="http://schemas.openxmlformats.org/officeDocument/2006/relationships/notesMaster" Target="../notesMasters/notesMaster1.xml" /></Relationships>
</file>

<file path=ppt/notesSlides/_rels/notesSlide8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4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3.xml" /><Relationship Id="rId2" Type="http://schemas.openxmlformats.org/officeDocument/2006/relationships/notesMaster" Target="../notesMasters/notesMaster1.xml" /></Relationships>
</file>

<file path=ppt/notesSlides/_rels/notesSlide9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5.xml" /><Relationship Id="rId2" Type="http://schemas.openxmlformats.org/officeDocument/2006/relationships/notesMaster" Target="../notesMasters/notesMaster1.xml" /></Relationships>
</file>

<file path=ppt/notesSlides/_rels/notesSlide9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6.xml" /><Relationship Id="rId2" Type="http://schemas.openxmlformats.org/officeDocument/2006/relationships/notesMaster" Target="../notesMasters/notesMaster1.xml" /></Relationships>
</file>

<file path=ppt/notesSlides/_rels/notesSlide9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7.xml" /><Relationship Id="rId2" Type="http://schemas.openxmlformats.org/officeDocument/2006/relationships/notesMaster" Target="../notesMasters/notesMaster1.xml" /></Relationships>
</file>

<file path=ppt/notesSlides/_rels/notesSlide9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8.xml" /><Relationship Id="rId2" Type="http://schemas.openxmlformats.org/officeDocument/2006/relationships/notesMaster" Target="../notesMasters/notesMaster1.xml" /></Relationships>
</file>

<file path=ppt/notesSlides/_rels/notesSlide9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9.xml" /><Relationship Id="rId2" Type="http://schemas.openxmlformats.org/officeDocument/2006/relationships/notesMaster" Target="../notesMasters/notesMaster1.xml" /></Relationships>
</file>

<file path=ppt/notesSlides/_rels/notesSlide9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0.xml" /><Relationship Id="rId2" Type="http://schemas.openxmlformats.org/officeDocument/2006/relationships/notesMaster" Target="../notesMasters/notesMaster1.xml" /></Relationships>
</file>

<file path=ppt/notesSlides/_rels/notesSlide9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1.xml" /><Relationship Id="rId2" Type="http://schemas.openxmlformats.org/officeDocument/2006/relationships/notesMaster" Target="../notesMasters/notesMaster1.xml" /></Relationships>
</file>

<file path=ppt/notesSlides/_rels/notesSlide9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2.xml" /><Relationship Id="rId2" Type="http://schemas.openxmlformats.org/officeDocument/2006/relationships/notesMaster" Target="../notesMasters/notesMaster1.xml" /></Relationships>
</file>

<file path=ppt/notesSlides/_rels/notesSlide9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3.xml" /><Relationship Id="rId2" Type="http://schemas.openxmlformats.org/officeDocument/2006/relationships/notesMaster" Target="../notesMasters/notesMaster1.xml" /></Relationships>
</file>

<file path=ppt/notesSlides/_rels/notesSlide9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4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B3069-7D1B-4C45-A6D1-28A58BCB1CCC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63656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Relationship Id="rId2" Type="http://schemas.openxmlformats.org/officeDocument/2006/relationships/themeOverride" Target="../theme/themeOverride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Relationship Id="rId2" Type="http://schemas.openxmlformats.org/officeDocument/2006/relationships/themeOverride" Target="../theme/themeOverride3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Relationship Id="rId2" Type="http://schemas.openxmlformats.org/officeDocument/2006/relationships/themeOverride" Target="../theme/themeOverride4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3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4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Relationship Id="rId2" Type="http://schemas.openxmlformats.org/officeDocument/2006/relationships/themeOverride" Target="../theme/themeOverride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gray">
          <a:xfrm>
            <a:off x="1401763" y="764704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gray">
          <a:xfrm>
            <a:off x="1401763" y="2277591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92335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cut/>
  </p:transition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59069859"/>
      </p:ext>
    </p:extLst>
  </p:cSld>
  <p:clrMapOvr>
    <a:masterClrMapping/>
  </p:clrMapOvr>
  <p:transition>
    <p:cut/>
  </p:transition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gray">
          <a:xfrm>
            <a:off x="1401763" y="908571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gray">
          <a:xfrm>
            <a:off x="1401763" y="2421458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4147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cut/>
  </p:transition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3719372939"/>
      </p:ext>
    </p:extLst>
  </p:cSld>
  <p:clrMapOvr>
    <a:masterClrMapping/>
  </p:clrMapOvr>
  <p:transition>
    <p:cut/>
  </p:transition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gray">
          <a:xfrm>
            <a:off x="1401763" y="872716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gray">
          <a:xfrm>
            <a:off x="1401763" y="2385603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30330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cut/>
  </p:transition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1290746082"/>
      </p:ext>
    </p:extLst>
  </p:cSld>
  <p:clrMapOvr>
    <a:masterClrMapping/>
  </p:clrMapOvr>
  <p:transition>
    <p:cut/>
  </p:transition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670001831"/>
      </p:ext>
    </p:extLst>
  </p:cSld>
  <p:clrMapOvr>
    <a:masterClrMapping/>
  </p:clrMapOvr>
  <p:transition>
    <p:cut/>
  </p:transition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21"/>
          <p:cNvSpPr>
            <a:spLocks noChangeArrowheads="1"/>
          </p:cNvSpPr>
          <p:nvPr userDrawn="1"/>
        </p:nvSpPr>
        <p:spPr bwMode="auto">
          <a:xfrm>
            <a:off x="1754163" y="4351338"/>
            <a:ext cx="5616624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lang="ko-KR" altLang="en-US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전기제어 </a:t>
            </a:r>
            <a:r>
              <a:rPr lang="ko-KR" altLang="en-US" sz="20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부교재 </a:t>
            </a:r>
            <a:r>
              <a:rPr lang="en-US" altLang="ko-KR" sz="20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000" b="0" err="1" smtClean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계측기</a:t>
            </a:r>
            <a:endParaRPr lang="en-US" altLang="ko-KR" sz="2000" b="0">
              <a:solidFill>
                <a:schemeClr val="tx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 userDrawn="1"/>
        </p:nvSpPr>
        <p:spPr>
          <a:xfrm>
            <a:off x="1168574" y="2024063"/>
            <a:ext cx="6804025" cy="1296987"/>
          </a:xfrm>
          <a:prstGeom prst="rect">
            <a:avLst/>
          </a:prstGeom>
          <a:ln>
            <a:noFill/>
          </a:ln>
        </p:spPr>
        <p:txBody>
          <a:bodyPr lIns="0" tIns="0" rIns="0" bIns="0" anchor="ctr" anchorCtr="1"/>
          <a:lstStyle>
            <a:defPPr>
              <a:defRPr lang="ko-KR"/>
            </a:defPPr>
            <a:lvl1pPr algn="ctr" rtl="0" fontAlgn="base" latinLnBrk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42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kumimoji="0" lang="ko-KR" altLang="en-US" kern="0" smtClean="0">
                <a:solidFill>
                  <a:schemeClr val="tx1"/>
                </a:solidFill>
              </a:rPr>
              <a:t>자동화 시스템</a:t>
            </a:r>
            <a:endParaRPr kumimoji="0" lang="en-US" altLang="ko-KR" kern="0">
              <a:solidFill>
                <a:schemeClr val="tx1"/>
              </a:solidFill>
            </a:endParaRPr>
          </a:p>
        </p:txBody>
      </p:sp>
      <p:pic>
        <p:nvPicPr>
          <p:cNvPr id="10" name="그림 9" descr="symbol_img_02.gif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990650" y="1881188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 sz="1800" b="0">
              <a:solidFill>
                <a:schemeClr val="tx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gray">
          <a:xfrm>
            <a:off x="986458" y="3394075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 sz="1800" b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6446" y="6605255"/>
            <a:ext cx="1603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Computer Engineering</a:t>
            </a:r>
            <a:endParaRPr lang="ko-KR" altLang="en-US" sz="1000" b="1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107"/>
          <p:cNvSpPr>
            <a:spLocks noChangeArrowheads="1"/>
          </p:cNvSpPr>
          <p:nvPr userDrawn="1"/>
        </p:nvSpPr>
        <p:spPr bwMode="auto">
          <a:xfrm>
            <a:off x="8232204" y="6610350"/>
            <a:ext cx="876300" cy="233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BBAE2047-CAEF-48BC-9529-7B2C36D4FE37}" type="slidenum">
              <a:rPr kumimoji="0" lang="en-US" altLang="ko-KR" sz="900" b="1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/33</a:t>
            </a:r>
            <a:endParaRPr kumimoji="0" lang="en-US" altLang="ko-KR" sz="90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Wingdings" pitchFamily="2" charset="2"/>
              <a:buChar char="v"/>
              <a:defRPr sz="2200"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>
              <a:buFont typeface="Wingdings" pitchFamily="2" charset="2"/>
              <a:buChar char="§"/>
              <a:defRPr sz="1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>
              <a:buFont typeface="나눔고딕" charset="-127"/>
              <a:buChar char="−"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>
              <a:buFont typeface="Arial" pitchFamily="34" charset="0"/>
              <a:buChar char="•"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 sz="10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  <a:endParaRPr lang="en-US" altLang="ko-KR" smtClean="0"/>
          </a:p>
          <a:p>
            <a:pPr lvl="4"/>
            <a:r>
              <a:rPr lang="ko-KR" altLang="en-US" sz="1000" smtClean="0"/>
              <a:t>다섯째 수준</a:t>
            </a:r>
            <a:endParaRPr lang="ko-KR" altLang="en-US" smtClean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8232204" y="6610350"/>
            <a:ext cx="876300" cy="233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BBAE2047-CAEF-48BC-9529-7B2C36D4FE37}" type="slidenum">
              <a:rPr kumimoji="0" lang="en-US" altLang="ko-KR" sz="900" b="1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/33</a:t>
            </a:r>
            <a:endParaRPr kumimoji="0" lang="en-US" altLang="ko-KR" sz="90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446" y="6605255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Computer Engineering</a:t>
            </a:r>
            <a:endParaRPr lang="ko-KR" altLang="en-US" sz="1000" b="1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-2604" y="842045"/>
            <a:ext cx="9127554" cy="0"/>
          </a:xfrm>
          <a:prstGeom prst="line">
            <a:avLst/>
          </a:prstGeom>
          <a:ln w="381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2042195" y="4351338"/>
            <a:ext cx="504056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lang="ko-KR" altLang="en-US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전기제어 </a:t>
            </a:r>
            <a:r>
              <a:rPr lang="en-US" altLang="ko-KR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0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변환기</a:t>
            </a:r>
            <a:r>
              <a:rPr lang="en-US" altLang="ko-KR" sz="20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0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 外</a:t>
            </a:r>
            <a:endParaRPr lang="en-US" altLang="ko-KR" sz="2000">
              <a:solidFill>
                <a:schemeClr val="tx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 userDrawn="1"/>
        </p:nvSpPr>
        <p:spPr>
          <a:xfrm>
            <a:off x="1168574" y="2024063"/>
            <a:ext cx="6804025" cy="1296987"/>
          </a:xfrm>
          <a:prstGeom prst="rect">
            <a:avLst/>
          </a:prstGeom>
          <a:ln>
            <a:noFill/>
          </a:ln>
        </p:spPr>
        <p:txBody>
          <a:bodyPr lIns="0" tIns="0" rIns="0" bIns="0" anchor="ctr" anchorCtr="1"/>
          <a:lstStyle>
            <a:defPPr>
              <a:defRPr lang="ko-KR"/>
            </a:defPPr>
            <a:lvl1pPr algn="ctr" rtl="0" fontAlgn="base" latinLnBrk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42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kumimoji="0" lang="ko-KR" altLang="en-US" kern="0" smtClean="0">
                <a:solidFill>
                  <a:schemeClr val="tx1"/>
                </a:solidFill>
              </a:rPr>
              <a:t>자동화 시스템</a:t>
            </a:r>
            <a:endParaRPr kumimoji="0" lang="en-US" altLang="ko-KR" kern="0">
              <a:solidFill>
                <a:schemeClr val="tx1"/>
              </a:solidFill>
            </a:endParaRPr>
          </a:p>
        </p:txBody>
      </p:sp>
      <p:pic>
        <p:nvPicPr>
          <p:cNvPr id="11" name="그림 10" descr="symbol_img_02.gif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gray">
          <a:xfrm>
            <a:off x="990650" y="1881188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 sz="1800" b="0">
              <a:solidFill>
                <a:schemeClr val="tx1"/>
              </a:solidFill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gray">
          <a:xfrm>
            <a:off x="990650" y="3394075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 sz="18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Wingdings" pitchFamily="2" charset="2"/>
              <a:buChar char="v"/>
              <a:defRPr sz="2200"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>
              <a:buFont typeface="Wingdings" pitchFamily="2" charset="2"/>
              <a:buChar char="§"/>
              <a:defRPr sz="1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>
              <a:buFont typeface="나눔고딕" charset="-127"/>
              <a:buChar char="−"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>
              <a:buFont typeface="Arial" pitchFamily="34" charset="0"/>
              <a:buChar char="•"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 sz="10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  <a:endParaRPr lang="en-US" altLang="ko-KR" smtClean="0"/>
          </a:p>
          <a:p>
            <a:pPr lvl="4"/>
            <a:r>
              <a:rPr lang="ko-KR" altLang="en-US" sz="1000" smtClean="0"/>
              <a:t>다섯째 수준</a:t>
            </a:r>
            <a:endParaRPr lang="ko-KR" altLang="en-US" smtClean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8232204" y="6610350"/>
            <a:ext cx="876300" cy="233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BBAE2047-CAEF-48BC-9529-7B2C36D4FE37}" type="slidenum">
              <a:rPr kumimoji="0" lang="en-US" altLang="ko-KR" sz="900" b="1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/57</a:t>
            </a:r>
            <a:endParaRPr kumimoji="0" lang="en-US" altLang="ko-KR" sz="90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446" y="6605255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Computer Engineering</a:t>
            </a:r>
            <a:endParaRPr lang="ko-KR" altLang="en-US" sz="1000" b="1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-2604" y="870620"/>
            <a:ext cx="9127554" cy="0"/>
          </a:xfrm>
          <a:prstGeom prst="line">
            <a:avLst/>
          </a:prstGeom>
          <a:ln w="381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21"/>
          <p:cNvSpPr>
            <a:spLocks noChangeArrowheads="1"/>
          </p:cNvSpPr>
          <p:nvPr userDrawn="1"/>
        </p:nvSpPr>
        <p:spPr bwMode="auto">
          <a:xfrm>
            <a:off x="2042195" y="4351338"/>
            <a:ext cx="504056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lang="ko-KR" altLang="en-US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전기제어 </a:t>
            </a:r>
            <a:r>
              <a:rPr lang="en-US" altLang="ko-KR" sz="20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20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Mechatronics</a:t>
            </a:r>
            <a:endParaRPr lang="en-US" altLang="ko-KR" sz="2000">
              <a:solidFill>
                <a:schemeClr val="tx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 userDrawn="1"/>
        </p:nvSpPr>
        <p:spPr>
          <a:xfrm>
            <a:off x="1168574" y="2024063"/>
            <a:ext cx="6804025" cy="1296987"/>
          </a:xfrm>
          <a:prstGeom prst="rect">
            <a:avLst/>
          </a:prstGeom>
          <a:ln>
            <a:noFill/>
          </a:ln>
        </p:spPr>
        <p:txBody>
          <a:bodyPr lIns="0" tIns="0" rIns="0" bIns="0" anchor="ctr" anchorCtr="1"/>
          <a:lstStyle>
            <a:defPPr>
              <a:defRPr lang="ko-KR"/>
            </a:defPPr>
            <a:lvl1pPr algn="ctr" rtl="0" fontAlgn="base" latinLnBrk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42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kumimoji="0" lang="ko-KR" altLang="en-US" kern="0" smtClean="0">
                <a:solidFill>
                  <a:schemeClr val="tx1"/>
                </a:solidFill>
              </a:rPr>
              <a:t>자동화 시스템</a:t>
            </a:r>
            <a:endParaRPr kumimoji="0" lang="en-US" altLang="ko-KR" kern="0">
              <a:solidFill>
                <a:schemeClr val="tx1"/>
              </a:solidFill>
            </a:endParaRPr>
          </a:p>
        </p:txBody>
      </p:sp>
      <p:pic>
        <p:nvPicPr>
          <p:cNvPr id="10" name="그림 9" descr="symbol_img_02.gif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990650" y="1881188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 sz="1800" b="0">
              <a:solidFill>
                <a:schemeClr val="tx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gray">
          <a:xfrm>
            <a:off x="990650" y="3394075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 sz="18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" pitchFamily="2" charset="2"/>
              <a:buChar char="v"/>
              <a:defRPr sz="2200"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>
              <a:buFont typeface="Wingdings" pitchFamily="2" charset="2"/>
              <a:buChar char="§"/>
              <a:defRPr sz="1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>
              <a:buFont typeface="나눔고딕" charset="-127"/>
              <a:buChar char="−"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>
              <a:buFont typeface="Arial" pitchFamily="34" charset="0"/>
              <a:buChar char="•"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 sz="10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  <a:endParaRPr lang="en-US" altLang="ko-KR" smtClean="0"/>
          </a:p>
          <a:p>
            <a:pPr lvl="4"/>
            <a:r>
              <a:rPr lang="ko-KR" altLang="en-US" sz="1000" smtClean="0"/>
              <a:t>다섯째 수준</a:t>
            </a:r>
            <a:endParaRPr lang="ko-KR" altLang="en-US" smtClean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-2604" y="813470"/>
            <a:ext cx="9127554" cy="0"/>
          </a:xfrm>
          <a:prstGeom prst="line">
            <a:avLst/>
          </a:prstGeom>
          <a:ln w="381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8232204" y="6610350"/>
            <a:ext cx="876300" cy="233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BBAE2047-CAEF-48BC-9529-7B2C36D4FE37}" type="slidenum">
              <a:rPr kumimoji="0" lang="en-US" altLang="ko-KR" sz="900" b="1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/57</a:t>
            </a:r>
            <a:endParaRPr kumimoji="0" lang="en-US" altLang="ko-KR" sz="90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446" y="6605255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Computer Engineering</a:t>
            </a:r>
            <a:endParaRPr lang="ko-KR" altLang="en-US" sz="1000" b="1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gray">
          <a:xfrm>
            <a:off x="1401763" y="836712"/>
            <a:ext cx="7151687" cy="71437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gray">
          <a:xfrm>
            <a:off x="1401763" y="2349599"/>
            <a:ext cx="7151687" cy="71438"/>
          </a:xfrm>
          <a:prstGeom prst="rect">
            <a:avLst/>
          </a:prstGeom>
          <a:gradFill rotWithShape="1">
            <a:gsLst>
              <a:gs pos="0">
                <a:srgbClr val="263582"/>
              </a:gs>
              <a:gs pos="100000">
                <a:srgbClr val="DADCE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1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65707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cut/>
  </p:transition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slideLayout" Target="../slideLayouts/slideLayout4.xml" /><Relationship Id="rId3" Type="http://schemas.openxmlformats.org/officeDocument/2006/relationships/theme" Target="../theme/theme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slideLayout" Target="../slideLayouts/slideLayout6.xml" /><Relationship Id="rId3" Type="http://schemas.openxmlformats.org/officeDocument/2006/relationships/theme" Target="../theme/theme3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slideLayout" Target="../slideLayouts/slideLayout8.xml" /><Relationship Id="rId3" Type="http://schemas.openxmlformats.org/officeDocument/2006/relationships/theme" Target="../theme/theme4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slideLayout" Target="../slideLayouts/slideLayout10.xml" /><Relationship Id="rId3" Type="http://schemas.openxmlformats.org/officeDocument/2006/relationships/theme" Target="../theme/theme5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slideLayout" Target="../slideLayouts/slideLayout12.xml" /><Relationship Id="rId3" Type="http://schemas.openxmlformats.org/officeDocument/2006/relationships/theme" Target="../theme/theme6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slideLayout" Target="../slideLayouts/slideLayout14.xml" /><Relationship Id="rId3" Type="http://schemas.openxmlformats.org/officeDocument/2006/relationships/theme" Target="../theme/theme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46"/>
          <p:cNvSpPr>
            <a:spLocks noChangeArrowheads="1"/>
          </p:cNvSpPr>
          <p:nvPr/>
        </p:nvSpPr>
        <p:spPr bwMode="auto">
          <a:xfrm>
            <a:off x="0" y="215900"/>
            <a:ext cx="40703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92000"/>
              </a:lnSpc>
              <a:defRPr/>
            </a:pPr>
            <a:endParaRPr kumimoji="0" lang="en-US" altLang="ko-KR" sz="2200" smtClean="0">
              <a:solidFill>
                <a:schemeClr val="tx1"/>
              </a:solidFill>
            </a:endParaRPr>
          </a:p>
        </p:txBody>
      </p:sp>
      <p:sp>
        <p:nvSpPr>
          <p:cNvPr id="1027" name="Rectangle 47"/>
          <p:cNvSpPr>
            <a:spLocks noChangeArrowheads="1"/>
          </p:cNvSpPr>
          <p:nvPr/>
        </p:nvSpPr>
        <p:spPr bwMode="gray">
          <a:xfrm>
            <a:off x="6700838" y="325438"/>
            <a:ext cx="2900362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0" rIns="0" bIns="0" anchor="ctr"/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92000"/>
              </a:lnSpc>
              <a:defRPr/>
            </a:pPr>
            <a:endParaRPr kumimoji="0" lang="ko-KR" altLang="en-US" sz="2200" smtClean="0">
              <a:solidFill>
                <a:schemeClr val="tx1"/>
              </a:solidFill>
            </a:endParaRPr>
          </a:p>
        </p:txBody>
      </p:sp>
      <p:sp>
        <p:nvSpPr>
          <p:cNvPr id="1205306" name="Rectangle 58"/>
          <p:cNvSpPr>
            <a:spLocks noChangeArrowheads="1"/>
          </p:cNvSpPr>
          <p:nvPr/>
        </p:nvSpPr>
        <p:spPr bwMode="gray">
          <a:xfrm>
            <a:off x="0" y="725488"/>
            <a:ext cx="9906000" cy="74612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17255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endParaRPr lang="ko-KR" altLang="en-US"/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3876675" y="6621463"/>
            <a:ext cx="213201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latinLnBrk="1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latinLnBrk="1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latinLnBrk="1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latinLnBrk="1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defRPr/>
            </a:pPr>
            <a:fld id="{4B8F4D0C-28A3-4380-AA99-7F2B2F4CF627}" type="slidenum">
              <a:rPr lang="en-US" altLang="ko-KR" sz="1000" b="0" smtClean="0">
                <a:solidFill>
                  <a:srgbClr val="7F7F7F"/>
                </a:solidFill>
                <a:latin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1200" b="0" smtClean="0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359775" y="6580188"/>
            <a:ext cx="1511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sz="1000" smtClean="0">
                <a:solidFill>
                  <a:srgbClr val="B2B2B2"/>
                </a:solidFill>
              </a:rPr>
              <a:t>Computer Engineering</a:t>
            </a:r>
            <a:endParaRPr lang="ko-KR" altLang="en-US" sz="1000" smtClean="0">
              <a:solidFill>
                <a:srgbClr val="B2B2B2"/>
              </a:solidFill>
            </a:endParaRPr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42863" y="6597650"/>
            <a:ext cx="12017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ko-KR" altLang="en-US" sz="1000" b="0" smtClean="0">
                <a:solidFill>
                  <a:srgbClr val="B2B2B2"/>
                </a:solidFill>
                <a:latin typeface="HY견고딕" pitchFamily="18" charset="-127"/>
                <a:ea typeface="HY견고딕" pitchFamily="18" charset="-127"/>
              </a:rPr>
              <a:t>자동화 시스템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4" r:id="rId2"/>
  </p:sldLayoutIdLst>
  <p:transition>
    <p:cut/>
  </p:transition>
  <p:timing/>
  <p:txStyles>
    <p:titleStyle>
      <a:lvl1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4572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Clr>
          <a:srgbClr val="1E6E04"/>
        </a:buClr>
        <a:buChar char="•"/>
        <a:defRPr sz="16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marL="692150" indent="-234950" algn="l" defTabSz="912813" rtl="0" eaLnBrk="0" fontAlgn="base" hangingPunct="0">
        <a:spcBef>
          <a:spcPct val="20000"/>
        </a:spcBef>
        <a:spcAft>
          <a:spcPct val="10000"/>
        </a:spcAft>
        <a:buClr>
          <a:schemeClr val="accent1"/>
        </a:buClr>
        <a:buFont typeface="Wingdings" pitchFamily="2" charset="2"/>
        <a:buChar char="§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marL="1252538" indent="-222250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marL="1797050" indent="-1952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2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marL="21367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25939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30511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5083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9655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l" rtl="0" fontAlgn="auto" latinLnBrk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fontAlgn="auto" latinLnBrk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</p:sldLayoutIdLst>
  <p:transition/>
  <p:timing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l" rtl="0" fontAlgn="auto" latinLnBrk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fontAlgn="auto" latinLnBrk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transition/>
  <p:timing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</p:sldLayoutIdLst>
  <p:transition/>
  <p:timing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46"/>
          <p:cNvSpPr>
            <a:spLocks noChangeArrowheads="1"/>
          </p:cNvSpPr>
          <p:nvPr/>
        </p:nvSpPr>
        <p:spPr bwMode="auto">
          <a:xfrm>
            <a:off x="0" y="215900"/>
            <a:ext cx="40703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lnSpc>
                <a:spcPct val="92000"/>
              </a:lnSpc>
              <a:defRPr/>
            </a:pPr>
            <a:endParaRPr kumimoji="0" lang="en-US" altLang="ko-KR" sz="2200" smtClean="0">
              <a:solidFill>
                <a:schemeClr val="tx1"/>
              </a:solidFill>
            </a:endParaRPr>
          </a:p>
        </p:txBody>
      </p:sp>
      <p:sp>
        <p:nvSpPr>
          <p:cNvPr id="1027" name="Rectangle 47"/>
          <p:cNvSpPr>
            <a:spLocks noChangeArrowheads="1"/>
          </p:cNvSpPr>
          <p:nvPr/>
        </p:nvSpPr>
        <p:spPr bwMode="gray">
          <a:xfrm>
            <a:off x="6700838" y="325438"/>
            <a:ext cx="2900362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0" rIns="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lnSpc>
                <a:spcPct val="92000"/>
              </a:lnSpc>
              <a:defRPr/>
            </a:pPr>
            <a:endParaRPr kumimoji="0" lang="ko-KR" altLang="en-US" sz="2200" smtClean="0">
              <a:solidFill>
                <a:schemeClr val="tx1"/>
              </a:solidFill>
            </a:endParaRPr>
          </a:p>
        </p:txBody>
      </p:sp>
      <p:sp>
        <p:nvSpPr>
          <p:cNvPr id="1205306" name="Rectangle 58"/>
          <p:cNvSpPr>
            <a:spLocks noChangeArrowheads="1"/>
          </p:cNvSpPr>
          <p:nvPr/>
        </p:nvSpPr>
        <p:spPr bwMode="gray">
          <a:xfrm>
            <a:off x="0" y="725488"/>
            <a:ext cx="9906000" cy="74612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17255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endParaRPr lang="ko-KR" altLang="en-US"/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4684644" y="6656840"/>
            <a:ext cx="53626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defRPr/>
            </a:pPr>
            <a:fld id="{228379A8-302C-4A2D-881A-2AABDD6D6B78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1000" b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359775" y="6580188"/>
            <a:ext cx="1511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sz="1000" smtClean="0">
                <a:solidFill>
                  <a:srgbClr val="B2B2B2"/>
                </a:solidFill>
              </a:rPr>
              <a:t>Computer Engineering</a:t>
            </a:r>
            <a:endParaRPr lang="ko-KR" altLang="en-US" sz="1000" smtClean="0">
              <a:solidFill>
                <a:srgbClr val="B2B2B2"/>
              </a:solidFill>
            </a:endParaRPr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42863" y="6597650"/>
            <a:ext cx="12017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ko-KR" altLang="en-US" sz="1000" b="0" smtClean="0">
                <a:solidFill>
                  <a:srgbClr val="B2B2B2"/>
                </a:solidFill>
                <a:latin typeface="HY견고딕" pitchFamily="18" charset="-127"/>
                <a:ea typeface="HY견고딕" pitchFamily="18" charset="-127"/>
              </a:rPr>
              <a:t>자동화 시스템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</p:sldLayoutIdLst>
  <p:transition>
    <p:cut/>
  </p:transition>
  <p:timing/>
  <p:txStyles>
    <p:titleStyle>
      <a:lvl1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4572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Clr>
          <a:srgbClr val="1E6E04"/>
        </a:buClr>
        <a:buChar char="•"/>
        <a:defRPr sz="16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marL="692150" indent="-234950" algn="l" defTabSz="912813" rtl="0" eaLnBrk="0" fontAlgn="base" hangingPunct="0">
        <a:spcBef>
          <a:spcPct val="20000"/>
        </a:spcBef>
        <a:spcAft>
          <a:spcPct val="10000"/>
        </a:spcAft>
        <a:buClr>
          <a:schemeClr val="accent1"/>
        </a:buClr>
        <a:buFont typeface="Wingdings" pitchFamily="2" charset="2"/>
        <a:buChar char="§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marL="1252538" indent="-222250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marL="1797050" indent="-1952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2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marL="21367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25939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30511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5083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9655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05306" name="Rectangle 58"/>
          <p:cNvSpPr>
            <a:spLocks noChangeArrowheads="1"/>
          </p:cNvSpPr>
          <p:nvPr/>
        </p:nvSpPr>
        <p:spPr bwMode="gray">
          <a:xfrm>
            <a:off x="0" y="725488"/>
            <a:ext cx="9906000" cy="74612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17255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endParaRPr lang="ko-KR" altLang="en-US"/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3876675" y="6637338"/>
            <a:ext cx="213201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defRPr/>
            </a:pPr>
            <a:fld id="{6D2F2B40-99DC-41EA-9D9E-868ACFE0C394}" type="slidenum">
              <a:rPr lang="en-US" altLang="ko-KR" sz="10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1000" b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359775" y="6580188"/>
            <a:ext cx="1511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sz="1000" smtClean="0">
                <a:solidFill>
                  <a:srgbClr val="B2B2B2"/>
                </a:solidFill>
              </a:rPr>
              <a:t>Computer Engineering</a:t>
            </a:r>
            <a:endParaRPr lang="ko-KR" altLang="en-US" sz="1000" smtClean="0">
              <a:solidFill>
                <a:srgbClr val="B2B2B2"/>
              </a:solidFill>
            </a:endParaRPr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42863" y="6597650"/>
            <a:ext cx="12017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ko-KR" altLang="en-US" sz="1000" b="0" smtClean="0">
                <a:solidFill>
                  <a:srgbClr val="B2B2B2"/>
                </a:solidFill>
                <a:latin typeface="HY견고딕" pitchFamily="18" charset="-127"/>
                <a:ea typeface="HY견고딕" pitchFamily="18" charset="-127"/>
              </a:rPr>
              <a:t>자동화 시스템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27" r:id="rId2"/>
  </p:sldLayoutIdLst>
  <p:transition>
    <p:cut/>
  </p:transition>
  <p:timing/>
  <p:txStyles>
    <p:titleStyle>
      <a:lvl1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4572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Clr>
          <a:srgbClr val="1E6E04"/>
        </a:buClr>
        <a:buChar char="•"/>
        <a:defRPr sz="16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marL="692150" indent="-234950" algn="l" defTabSz="912813" rtl="0" eaLnBrk="0" fontAlgn="base" hangingPunct="0">
        <a:spcBef>
          <a:spcPct val="20000"/>
        </a:spcBef>
        <a:spcAft>
          <a:spcPct val="10000"/>
        </a:spcAft>
        <a:buClr>
          <a:schemeClr val="accent1"/>
        </a:buClr>
        <a:buFont typeface="Wingdings" pitchFamily="2" charset="2"/>
        <a:buChar char="§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marL="1252538" indent="-222250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marL="1797050" indent="-1952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2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marL="21367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25939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30511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5083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9655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46"/>
          <p:cNvSpPr>
            <a:spLocks noChangeArrowheads="1"/>
          </p:cNvSpPr>
          <p:nvPr/>
        </p:nvSpPr>
        <p:spPr bwMode="auto">
          <a:xfrm>
            <a:off x="0" y="215900"/>
            <a:ext cx="40703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lnSpc>
                <a:spcPct val="92000"/>
              </a:lnSpc>
              <a:defRPr/>
            </a:pPr>
            <a:endParaRPr kumimoji="0" lang="en-US" altLang="ko-KR" sz="2200" smtClean="0">
              <a:solidFill>
                <a:schemeClr val="tx1"/>
              </a:solidFill>
            </a:endParaRPr>
          </a:p>
        </p:txBody>
      </p:sp>
      <p:sp>
        <p:nvSpPr>
          <p:cNvPr id="1027" name="Rectangle 47"/>
          <p:cNvSpPr>
            <a:spLocks noChangeArrowheads="1"/>
          </p:cNvSpPr>
          <p:nvPr/>
        </p:nvSpPr>
        <p:spPr bwMode="gray">
          <a:xfrm>
            <a:off x="6700838" y="325438"/>
            <a:ext cx="2900362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0" rIns="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lnSpc>
                <a:spcPct val="92000"/>
              </a:lnSpc>
              <a:defRPr/>
            </a:pPr>
            <a:endParaRPr kumimoji="0" lang="ko-KR" altLang="en-US" sz="2200" smtClean="0">
              <a:solidFill>
                <a:schemeClr val="tx1"/>
              </a:solidFill>
            </a:endParaRPr>
          </a:p>
        </p:txBody>
      </p:sp>
      <p:sp>
        <p:nvSpPr>
          <p:cNvPr id="1205306" name="Rectangle 58"/>
          <p:cNvSpPr>
            <a:spLocks noChangeArrowheads="1"/>
          </p:cNvSpPr>
          <p:nvPr/>
        </p:nvSpPr>
        <p:spPr bwMode="gray">
          <a:xfrm>
            <a:off x="0" y="725488"/>
            <a:ext cx="9906000" cy="74612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17255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lIns="90000" tIns="46800" rIns="90000" bIns="468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endParaRPr lang="ko-KR" altLang="en-US"/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3876675" y="6637338"/>
            <a:ext cx="213201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defRPr/>
            </a:pPr>
            <a:fld id="{24C55F9D-250A-4AC5-914E-83F9D8F96DD3}" type="slidenum">
              <a:rPr lang="en-US" altLang="ko-KR" sz="9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b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359775" y="6580188"/>
            <a:ext cx="1511300" cy="2460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sz="1000" smtClean="0">
                <a:solidFill>
                  <a:srgbClr val="B2B2B2"/>
                </a:solidFill>
              </a:rPr>
              <a:t>Computer Engineering</a:t>
            </a:r>
            <a:endParaRPr lang="ko-KR" altLang="en-US" sz="1000" smtClean="0">
              <a:solidFill>
                <a:srgbClr val="B2B2B2"/>
              </a:solidFill>
            </a:endParaRPr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42863" y="6597650"/>
            <a:ext cx="1201737" cy="2460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ko-KR" altLang="en-US" sz="1000" b="0" smtClean="0">
                <a:solidFill>
                  <a:srgbClr val="B2B2B2"/>
                </a:solidFill>
                <a:latin typeface="HY견고딕" pitchFamily="18" charset="-127"/>
                <a:ea typeface="HY견고딕" pitchFamily="18" charset="-127"/>
              </a:rPr>
              <a:t>자동화 시스템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45" r:id="rId2"/>
  </p:sldLayoutIdLst>
  <p:transition>
    <p:cut/>
  </p:transition>
  <p:timing/>
  <p:txStyles>
    <p:titleStyle>
      <a:lvl1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4572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Clr>
          <a:srgbClr val="1E6E04"/>
        </a:buClr>
        <a:buChar char="•"/>
        <a:defRPr sz="16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1pPr>
      <a:lvl2pPr marL="692150" indent="-234950" algn="l" defTabSz="912813" rtl="0" eaLnBrk="0" fontAlgn="base" hangingPunct="0">
        <a:spcBef>
          <a:spcPct val="20000"/>
        </a:spcBef>
        <a:spcAft>
          <a:spcPct val="10000"/>
        </a:spcAft>
        <a:buClr>
          <a:schemeClr val="accent1"/>
        </a:buClr>
        <a:buFont typeface="Wingdings" pitchFamily="2" charset="2"/>
        <a:buChar char="§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2pPr>
      <a:lvl3pPr marL="1252538" indent="-222250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3pPr>
      <a:lvl4pPr marL="1797050" indent="-1952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2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4pPr>
      <a:lvl5pPr marL="21367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Arial Unicode MS" pitchFamily="50" charset="-127"/>
          <a:ea typeface="Arial Unicode MS" pitchFamily="50" charset="-127"/>
          <a:cs typeface="Arial Unicode MS" pitchFamily="50" charset="-127"/>
        </a:defRPr>
      </a:lvl5pPr>
      <a:lvl6pPr marL="25939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30511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5083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965575" indent="-225425" algn="l" defTabSz="912813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Relationship Id="rId3" Type="http://schemas.openxmlformats.org/officeDocument/2006/relationships/image" Target="../media/image13.png" /><Relationship Id="rId4" Type="http://schemas.openxmlformats.org/officeDocument/2006/relationships/image" Target="../media/image14.emf" /><Relationship Id="rId5" Type="http://schemas.openxmlformats.org/officeDocument/2006/relationships/image" Target="../media/image15.png" /><Relationship Id="rId6" Type="http://schemas.openxmlformats.org/officeDocument/2006/relationships/image" Target="../media/image16.jpe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105.jpe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7.xml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8.xml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9.xml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106.jpe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1.xml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2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3.xml" /><Relationship Id="rId3" Type="http://schemas.openxmlformats.org/officeDocument/2006/relationships/image" Target="../media/image107.jpeg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4.xm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Relationship Id="rId3" Type="http://schemas.openxmlformats.org/officeDocument/2006/relationships/image" Target="../media/image18.png" /><Relationship Id="rId4" Type="http://schemas.openxmlformats.org/officeDocument/2006/relationships/image" Target="../media/image19.png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6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7.xml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8.xml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9.xml" /><Relationship Id="rId3" Type="http://schemas.openxmlformats.org/officeDocument/2006/relationships/image" Target="../media/image108.jpeg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0.xml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1.xml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2.xml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3.xml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4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5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Relationship Id="rId3" Type="http://schemas.openxmlformats.org/officeDocument/2006/relationships/image" Target="../media/image21.png" /><Relationship Id="rId4" Type="http://schemas.openxmlformats.org/officeDocument/2006/relationships/image" Target="../media/image22.png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6.xml" /><Relationship Id="rId3" Type="http://schemas.openxmlformats.org/officeDocument/2006/relationships/image" Target="../media/image109.jpeg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57.xml" /><Relationship Id="rId3" Type="http://schemas.openxmlformats.org/officeDocument/2006/relationships/image" Target="../media/image82.png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58.xml" /><Relationship Id="rId3" Type="http://schemas.openxmlformats.org/officeDocument/2006/relationships/image" Target="../media/image82.png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82.png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0.xml" /><Relationship Id="rId3" Type="http://schemas.openxmlformats.org/officeDocument/2006/relationships/image" Target="../media/image82.png" /><Relationship Id="rId4" Type="http://schemas.openxmlformats.org/officeDocument/2006/relationships/image" Target="../media/image110.jpeg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1.xml" /><Relationship Id="rId3" Type="http://schemas.openxmlformats.org/officeDocument/2006/relationships/image" Target="../media/image111.jpeg" /><Relationship Id="rId4" Type="http://schemas.openxmlformats.org/officeDocument/2006/relationships/image" Target="../media/image112.jpeg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2.xml" /><Relationship Id="rId3" Type="http://schemas.openxmlformats.org/officeDocument/2006/relationships/image" Target="../media/image113.jpeg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114.jpeg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4.xml" /><Relationship Id="rId3" Type="http://schemas.openxmlformats.org/officeDocument/2006/relationships/image" Target="../media/image115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eg" /><Relationship Id="rId3" Type="http://schemas.openxmlformats.org/officeDocument/2006/relationships/image" Target="../media/image24.jpeg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116.jpeg" /><Relationship Id="rId4" Type="http://schemas.openxmlformats.org/officeDocument/2006/relationships/image" Target="../media/image117.jpeg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6.xml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7.xml" /><Relationship Id="rId3" Type="http://schemas.openxmlformats.org/officeDocument/2006/relationships/image" Target="../media/image118.jpeg" /><Relationship Id="rId4" Type="http://schemas.openxmlformats.org/officeDocument/2006/relationships/image" Target="../media/image119.jpeg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8.xml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9.xml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0.xml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1.xml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2.xml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3.xml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4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eg" /><Relationship Id="rId3" Type="http://schemas.openxmlformats.org/officeDocument/2006/relationships/image" Target="../media/image26.jpeg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5.xml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6.xml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7.xml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8.xml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9.xml" /><Relationship Id="rId3" Type="http://schemas.openxmlformats.org/officeDocument/2006/relationships/image" Target="../media/image120.jpeg" /><Relationship Id="rId4" Type="http://schemas.openxmlformats.org/officeDocument/2006/relationships/image" Target="../media/image121.jpeg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0.xml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1.xml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2.xml" /><Relationship Id="rId3" Type="http://schemas.openxmlformats.org/officeDocument/2006/relationships/image" Target="../media/image122.jpeg" /><Relationship Id="rId4" Type="http://schemas.openxmlformats.org/officeDocument/2006/relationships/image" Target="../media/image123.jpeg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3.xml" /><Relationship Id="rId3" Type="http://schemas.openxmlformats.org/officeDocument/2006/relationships/image" Target="../media/image124.jpeg" /><Relationship Id="rId4" Type="http://schemas.openxmlformats.org/officeDocument/2006/relationships/image" Target="../media/image125.jpeg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4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Relationship Id="rId3" Type="http://schemas.openxmlformats.org/officeDocument/2006/relationships/image" Target="../media/image28.png" /><Relationship Id="rId4" Type="http://schemas.openxmlformats.org/officeDocument/2006/relationships/image" Target="../media/image29.png" /><Relationship Id="rId5" Type="http://schemas.openxmlformats.org/officeDocument/2006/relationships/image" Target="../media/image30.png" /></Relationships>
</file>

<file path=ppt/slides/_rels/slide1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5.xml" /><Relationship Id="rId3" Type="http://schemas.openxmlformats.org/officeDocument/2006/relationships/image" Target="../media/image126.jpeg" /></Relationships>
</file>

<file path=ppt/slides/_rels/slide1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6.xml" /></Relationships>
</file>

<file path=ppt/slides/_rels/slide1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7.xml" /></Relationships>
</file>

<file path=ppt/slides/_rels/slide1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8.xml" /></Relationships>
</file>

<file path=ppt/slides/_rels/slide1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9.xml" /><Relationship Id="rId3" Type="http://schemas.openxmlformats.org/officeDocument/2006/relationships/image" Target="../media/image127.jpeg" /></Relationships>
</file>

<file path=ppt/slides/_rels/slide1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0.xml" /></Relationships>
</file>

<file path=ppt/slides/_rels/slide1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1.xml" /></Relationships>
</file>

<file path=ppt/slides/_rels/slide1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2.xml" /></Relationships>
</file>

<file path=ppt/slides/_rels/slide1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3.xml" /></Relationships>
</file>

<file path=ppt/slides/_rels/slide1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4.xml" /><Relationship Id="rId3" Type="http://schemas.openxmlformats.org/officeDocument/2006/relationships/image" Target="../media/image128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Relationship Id="rId3" Type="http://schemas.openxmlformats.org/officeDocument/2006/relationships/image" Target="../media/image32.png" /><Relationship Id="rId4" Type="http://schemas.openxmlformats.org/officeDocument/2006/relationships/image" Target="../media/image33.png" /><Relationship Id="rId5" Type="http://schemas.openxmlformats.org/officeDocument/2006/relationships/image" Target="../media/image34.png" /></Relationships>
</file>

<file path=ppt/slides/_rels/slide1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5.xml" /></Relationships>
</file>

<file path=ppt/slides/_rels/slide1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6.xml" /><Relationship Id="rId3" Type="http://schemas.openxmlformats.org/officeDocument/2006/relationships/image" Target="../media/image129.jpeg" /><Relationship Id="rId4" Type="http://schemas.openxmlformats.org/officeDocument/2006/relationships/image" Target="../media/image130.jpeg" /><Relationship Id="rId5" Type="http://schemas.openxmlformats.org/officeDocument/2006/relationships/image" Target="../media/image131.jpeg" /></Relationships>
</file>

<file path=ppt/slides/_rels/slide1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7.xml" /></Relationships>
</file>

<file path=ppt/slides/_rels/slide1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8.xml" /></Relationships>
</file>

<file path=ppt/slides/_rels/slide1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9.xml" /></Relationships>
</file>

<file path=ppt/slides/_rels/slide1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0.xml" /></Relationships>
</file>

<file path=ppt/slides/_rels/slide1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1.xml" /></Relationships>
</file>

<file path=ppt/slides/_rels/slide1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2.xml" /></Relationships>
</file>

<file path=ppt/slides/_rels/slide1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3.xml" /></Relationships>
</file>

<file path=ppt/slides/_rels/slide1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4.xml" /><Relationship Id="rId3" Type="http://schemas.openxmlformats.org/officeDocument/2006/relationships/image" Target="../media/image132.jpeg" /><Relationship Id="rId4" Type="http://schemas.openxmlformats.org/officeDocument/2006/relationships/image" Target="../media/image133.jpeg" /><Relationship Id="rId5" Type="http://schemas.openxmlformats.org/officeDocument/2006/relationships/image" Target="../media/image134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Relationship Id="rId3" Type="http://schemas.openxmlformats.org/officeDocument/2006/relationships/image" Target="../media/image36.png" /></Relationships>
</file>

<file path=ppt/slides/_rels/slide1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5.xml" /></Relationships>
</file>

<file path=ppt/slides/_rels/slide1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6.xml" /></Relationships>
</file>

<file path=ppt/slides/_rels/slide1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7.xml" /></Relationships>
</file>

<file path=ppt/slides/_rels/slide1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8.xml" /></Relationships>
</file>

<file path=ppt/slides/_rels/slide1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9.xml" /></Relationships>
</file>

<file path=ppt/slides/_rels/slide1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10.xml" /></Relationships>
</file>

<file path=ppt/slides/_rels/slide1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11.xml" /></Relationships>
</file>

<file path=ppt/slides/_rels/slide1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12.xml" /></Relationships>
</file>

<file path=ppt/slides/_rels/slide1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1.png" /></Relationships>
</file>

<file path=ppt/slides/_rels/slide1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Relationship Id="rId3" Type="http://schemas.openxmlformats.org/officeDocument/2006/relationships/image" Target="../media/image38.png" /><Relationship Id="rId4" Type="http://schemas.openxmlformats.org/officeDocument/2006/relationships/image" Target="../media/image39.png" /></Relationships>
</file>

<file path=ppt/slides/_rels/slide1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35.png" /><Relationship Id="rId3" Type="http://schemas.openxmlformats.org/officeDocument/2006/relationships/image" Target="../media/image136.png" /></Relationships>
</file>

<file path=ppt/slides/_rels/slide1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1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37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emf" /><Relationship Id="rId3" Type="http://schemas.openxmlformats.org/officeDocument/2006/relationships/image" Target="../media/image42.png" /><Relationship Id="rId4" Type="http://schemas.openxmlformats.org/officeDocument/2006/relationships/image" Target="../media/image43.png" /></Relationships>
</file>

<file path=ppt/slides/_rels/slide2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38.png" /></Relationships>
</file>

<file path=ppt/slides/_rels/slide2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39.png" /></Relationships>
</file>

<file path=ppt/slides/_rels/slide2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2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40.png" /><Relationship Id="rId3" Type="http://schemas.openxmlformats.org/officeDocument/2006/relationships/image" Target="../media/image141.png" /></Relationships>
</file>

<file path=ppt/slides/_rels/slide2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2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2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42.jpeg" /><Relationship Id="rId3" Type="http://schemas.openxmlformats.org/officeDocument/2006/relationships/image" Target="../media/image143.jpeg" /></Relationships>
</file>

<file path=ppt/slides/_rels/slide2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image" Target="../media/image1.png" /></Relationships>
</file>

<file path=ppt/slides/_rels/slide2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Relationship Id="rId3" Type="http://schemas.openxmlformats.org/officeDocument/2006/relationships/image" Target="../media/image45.png" /></Relationships>
</file>

<file path=ppt/slides/_rels/slide2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2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.png" /></Relationships>
</file>

<file path=ppt/slides/_rels/slide2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44.png" /></Relationships>
</file>

<file path=ppt/slides/_rels/slide2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45.png" /><Relationship Id="rId3" Type="http://schemas.openxmlformats.org/officeDocument/2006/relationships/image" Target="../media/image146.png" /><Relationship Id="rId4" Type="http://schemas.openxmlformats.org/officeDocument/2006/relationships/image" Target="../media/image147.jpeg" /><Relationship Id="rId5" Type="http://schemas.openxmlformats.org/officeDocument/2006/relationships/image" Target="../media/image148.jpeg" /><Relationship Id="rId6" Type="http://schemas.openxmlformats.org/officeDocument/2006/relationships/image" Target="../media/image149.jpeg" /></Relationships>
</file>

<file path=ppt/slides/_rels/slide2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50.png" /></Relationships>
</file>

<file path=ppt/slides/_rels/slide2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51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2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52.jpeg" /><Relationship Id="rId3" Type="http://schemas.openxmlformats.org/officeDocument/2006/relationships/image" Target="../media/image153.jpeg" /><Relationship Id="rId4" Type="http://schemas.openxmlformats.org/officeDocument/2006/relationships/image" Target="../media/image154.jpeg" /><Relationship Id="rId5" Type="http://schemas.openxmlformats.org/officeDocument/2006/relationships/hyperlink" Target="http://www.kem.co/DATAS/es_product/KNRDT-10820-1.jpg" TargetMode="External" /></Relationships>
</file>

<file path=ppt/slides/_rels/slide2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55.jpeg" /><Relationship Id="rId3" Type="http://schemas.openxmlformats.org/officeDocument/2006/relationships/hyperlink" Target="http://www.google.co.kr/url?sa=i&amp;rct=j&amp;q=&amp;esrc=s&amp;source=images&amp;cd=&amp;cad=rja&amp;uact=8&amp;ved=0ahUKEwjWjI2eqN3MAhVLM48KHTjwD0EQjRwIBw&amp;url=http://www.electrotechnik.net/2013/06/the-ferranti-surge-absorber.html&amp;psig=AFQjCNH1kmNIAEyoIrGVF0VLurKQ26B0Zw&amp;ust=1463444078948563" TargetMode="External" /><Relationship Id="rId4" Type="http://schemas.openxmlformats.org/officeDocument/2006/relationships/image" Target="../media/image156.jpeg" /><Relationship Id="rId5" Type="http://schemas.openxmlformats.org/officeDocument/2006/relationships/image" Target="../media/image157.png" /></Relationships>
</file>

<file path=ppt/slides/_rels/slide2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58.png" /><Relationship Id="rId3" Type="http://schemas.openxmlformats.org/officeDocument/2006/relationships/image" Target="../media/image159.png" /><Relationship Id="rId4" Type="http://schemas.openxmlformats.org/officeDocument/2006/relationships/image" Target="../media/image160.png" /></Relationships>
</file>

<file path=ppt/slides/_rels/slide2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1.png" /></Relationships>
</file>

<file path=ppt/slides/_rels/slide2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2.emf" /></Relationships>
</file>

<file path=ppt/slides/_rels/slide2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2.emf" /><Relationship Id="rId3" Type="http://schemas.openxmlformats.org/officeDocument/2006/relationships/image" Target="../media/image163.emf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Relationship Id="rId3" Type="http://schemas.openxmlformats.org/officeDocument/2006/relationships/image" Target="../media/image49.jpeg" /></Relationships>
</file>

<file path=ppt/slides/_rels/slide2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4.png" /></Relationships>
</file>

<file path=ppt/slides/_rels/slide2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2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5.png" /></Relationships>
</file>

<file path=ppt/slides/_rels/slide2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6.emf" /></Relationships>
</file>

<file path=ppt/slides/_rels/slide2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7.png" /></Relationships>
</file>

<file path=ppt/slides/_rels/slide2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68.png" /><Relationship Id="rId3" Type="http://schemas.openxmlformats.org/officeDocument/2006/relationships/image" Target="../media/image169.emf" /><Relationship Id="rId4" Type="http://schemas.openxmlformats.org/officeDocument/2006/relationships/image" Target="../media/image170.emf" /></Relationships>
</file>

<file path=ppt/slides/_rels/slide2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71.emf" /><Relationship Id="rId3" Type="http://schemas.openxmlformats.org/officeDocument/2006/relationships/image" Target="../media/image172.emf" /></Relationships>
</file>

<file path=ppt/slides/_rels/slide2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73.emf" /><Relationship Id="rId3" Type="http://schemas.openxmlformats.org/officeDocument/2006/relationships/image" Target="../media/image174.emf" /><Relationship Id="rId4" Type="http://schemas.openxmlformats.org/officeDocument/2006/relationships/image" Target="../media/image175.png" /></Relationships>
</file>

<file path=ppt/slides/_rels/slide2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76.emf" /><Relationship Id="rId3" Type="http://schemas.openxmlformats.org/officeDocument/2006/relationships/image" Target="../media/image177.emf" /></Relationships>
</file>

<file path=ppt/slides/_rels/slide2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78.emf" /><Relationship Id="rId3" Type="http://schemas.openxmlformats.org/officeDocument/2006/relationships/image" Target="../media/image179.emf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jpeg" /><Relationship Id="rId3" Type="http://schemas.openxmlformats.org/officeDocument/2006/relationships/image" Target="../media/image52.png" /></Relationships>
</file>

<file path=ppt/slides/_rels/slide2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jpeg" /><Relationship Id="rId3" Type="http://schemas.openxmlformats.org/officeDocument/2006/relationships/image" Target="../media/image54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6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7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8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9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0.jpeg" /><Relationship Id="rId3" Type="http://schemas.openxmlformats.org/officeDocument/2006/relationships/image" Target="../media/image61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Relationship Id="rId3" Type="http://schemas.openxmlformats.org/officeDocument/2006/relationships/image" Target="../media/image4.png" /><Relationship Id="rId4" Type="http://schemas.openxmlformats.org/officeDocument/2006/relationships/image" Target="../media/image5.png" /><Relationship Id="rId5" Type="http://schemas.openxmlformats.org/officeDocument/2006/relationships/image" Target="../media/image6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2.png" /><Relationship Id="rId3" Type="http://schemas.openxmlformats.org/officeDocument/2006/relationships/image" Target="../media/image63.jpeg" /><Relationship Id="rId4" Type="http://schemas.openxmlformats.org/officeDocument/2006/relationships/image" Target="../media/image64.jpe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5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6.jpe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7.jpe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8.jpe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Relationship Id="rId3" Type="http://schemas.openxmlformats.org/officeDocument/2006/relationships/image" Target="../media/image8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9.jpeg" /><Relationship Id="rId3" Type="http://schemas.openxmlformats.org/officeDocument/2006/relationships/image" Target="../media/image7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1.jpeg" /><Relationship Id="rId3" Type="http://schemas.openxmlformats.org/officeDocument/2006/relationships/image" Target="../media/image72.jpe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3.jpe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4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5.jpeg" /><Relationship Id="rId3" Type="http://schemas.openxmlformats.org/officeDocument/2006/relationships/image" Target="../media/image76.jpe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7.jpe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8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9.jpe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0.jpe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1.jpe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82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82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2.png" /><Relationship Id="rId4" Type="http://schemas.openxmlformats.org/officeDocument/2006/relationships/image" Target="../media/image83.jpe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82.png" /><Relationship Id="rId4" Type="http://schemas.openxmlformats.org/officeDocument/2006/relationships/image" Target="../media/image84.jpe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Relationship Id="rId3" Type="http://schemas.openxmlformats.org/officeDocument/2006/relationships/image" Target="../media/image11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85.jpeg" /><Relationship Id="rId4" Type="http://schemas.openxmlformats.org/officeDocument/2006/relationships/image" Target="../media/image86.jpe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7.xml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8.xml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9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0.xml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1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2.xm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3.xml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4.xml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87.png" /><Relationship Id="rId4" Type="http://schemas.openxmlformats.org/officeDocument/2006/relationships/image" Target="../media/image88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6.xml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89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8.xml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90.jpe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91.jpeg" /><Relationship Id="rId4" Type="http://schemas.openxmlformats.org/officeDocument/2006/relationships/image" Target="../media/image92.jpeg" /><Relationship Id="rId5" Type="http://schemas.openxmlformats.org/officeDocument/2006/relationships/image" Target="../media/image93.jpe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1.xml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2.xml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3.xml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94.jpe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5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95.jpeg" /><Relationship Id="rId4" Type="http://schemas.openxmlformats.org/officeDocument/2006/relationships/image" Target="../media/image96.jpeg" /><Relationship Id="rId5" Type="http://schemas.openxmlformats.org/officeDocument/2006/relationships/image" Target="../media/image97.jpe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7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98.jpeg" /><Relationship Id="rId4" Type="http://schemas.openxmlformats.org/officeDocument/2006/relationships/image" Target="../media/image99.jpe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00.jpe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0.xm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101.jpeg" /><Relationship Id="rId4" Type="http://schemas.openxmlformats.org/officeDocument/2006/relationships/image" Target="../media/image102.jpeg" /><Relationship Id="rId5" Type="http://schemas.openxmlformats.org/officeDocument/2006/relationships/image" Target="../media/image103.jpe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2.xm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104.jpe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4.xml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5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21"/>
          <p:cNvSpPr>
            <a:spLocks noChangeArrowheads="1"/>
          </p:cNvSpPr>
          <p:nvPr/>
        </p:nvSpPr>
        <p:spPr bwMode="auto">
          <a:xfrm>
            <a:off x="2864768" y="2651298"/>
            <a:ext cx="3721100" cy="66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lang="ko-KR" altLang="en-US" sz="2000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전기제어</a:t>
            </a:r>
            <a:endParaRPr lang="en-US" altLang="ko-KR" sz="2000">
              <a:solidFill>
                <a:schemeClr val="bg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74775" y="908720"/>
            <a:ext cx="7129463" cy="1296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anchor="ctr" anchorCtr="1"/>
          <a:lstStyle>
            <a:lvl1pPr algn="ctr">
              <a:lnSpc>
                <a:spcPct val="87000"/>
              </a:lnSpc>
              <a:defRPr sz="4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kumimoji="0" lang="ko-KR" altLang="en-US" kern="0" smtClean="0"/>
              <a:t>자동화 시스템</a:t>
            </a:r>
            <a:endParaRPr kumimoji="0" lang="en-US" altLang="ko-KR" kern="0"/>
          </a:p>
        </p:txBody>
      </p:sp>
      <p:pic>
        <p:nvPicPr>
          <p:cNvPr id="3076" name="그림 9" descr="symbol_img_0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20852" y="3630638"/>
            <a:ext cx="26486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3.1 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수동조작 스위치</a:t>
            </a:r>
          </a:p>
          <a:p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3.2 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실체 배선도와 순서도</a:t>
            </a:r>
          </a:p>
          <a:p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3.3 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  <a:p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3.4 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</a:p>
          <a:p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3.5 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자기유지 회로</a:t>
            </a:r>
          </a:p>
          <a:p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3.6 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우선회로</a:t>
            </a:r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(Interlock)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3.7 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</a:p>
          <a:p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 </a:t>
            </a:r>
          </a:p>
          <a:p>
            <a:r>
              <a:rPr lang="en-US" altLang="ko-KR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3.8  </a:t>
            </a:r>
            <a:r>
              <a:rPr lang="ko-KR" altLang="en-US" sz="12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</a:p>
        </p:txBody>
      </p:sp>
    </p:spTree>
  </p:cSld>
  <p:clrMapOvr>
    <a:masterClrMapping/>
  </p:clrMapOvr>
  <p:transition>
    <p:cut/>
  </p:transition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1268" name="직사각형 14"/>
          <p:cNvSpPr>
            <a:spLocks noChangeArrowheads="1"/>
          </p:cNvSpPr>
          <p:nvPr/>
        </p:nvSpPr>
        <p:spPr bwMode="auto">
          <a:xfrm>
            <a:off x="704850" y="1233488"/>
            <a:ext cx="88931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리밋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(Limit Switch)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물체에 의하여 조작편이 눌려지면 접점을 개폐하는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접촉 방식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검출기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견고한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다이캐스팅 케이스로 제작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사진                                                   접점기호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마이크로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(Micro Switch)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기구를 내장하고 밀봉되지 않은 것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계측장치나 기계의 검출기용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pic>
        <p:nvPicPr>
          <p:cNvPr id="11269" name="_x112044024" descr="EMB00001c582e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4100" y="1982788"/>
            <a:ext cx="17653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_x112043384" descr="DRW00001c582f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7688" y="2163763"/>
            <a:ext cx="17097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_x112044104" descr="DRW00001c582f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1200" y="2163763"/>
            <a:ext cx="18716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_x112043784" descr="EMB00001c582ef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038" y="1947863"/>
            <a:ext cx="102711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0475" y="4233863"/>
            <a:ext cx="1944688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  <p:pic>
        <p:nvPicPr>
          <p:cNvPr id="11266" name="Picture 2" descr="C:\Users\admin\Desktop\hanbit\전기전자공학개론\교안\img\30\img\img_30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b="5772"/>
          <a:stretch>
            <a:fillRect/>
          </a:stretch>
        </p:blipFill>
        <p:spPr bwMode="auto">
          <a:xfrm>
            <a:off x="395536" y="1196752"/>
            <a:ext cx="863743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98018"/>
      </p:ext>
    </p:extLst>
  </p:cSld>
  <p:clrMapOvr>
    <a:masterClrMapping/>
  </p:clrMapOvr>
  <p:transition/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2945" y="937294"/>
            <a:ext cx="8892988" cy="55880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레이더</a:t>
            </a:r>
            <a:r>
              <a:rPr lang="en-US" altLang="ko-KR">
                <a:latin typeface="Comic Sans MS" pitchFamily="66" charset="0"/>
              </a:rPr>
              <a:t>(radar)</a:t>
            </a:r>
            <a:endParaRPr lang="ko-KR" altLang="en-US"/>
          </a:p>
          <a:p>
            <a:pPr lvl="1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무선 </a:t>
            </a:r>
            <a:r>
              <a:rPr lang="ko-KR" altLang="en-US" sz="1800">
                <a:solidFill>
                  <a:schemeClr val="tx1"/>
                </a:solidFill>
              </a:rPr>
              <a:t>감지와 범위 </a:t>
            </a:r>
            <a:r>
              <a:rPr lang="ko-KR" altLang="en-US" sz="1800" smtClean="0">
                <a:solidFill>
                  <a:schemeClr val="tx1"/>
                </a:solidFill>
              </a:rPr>
              <a:t>측정 이라는 </a:t>
            </a:r>
            <a:r>
              <a:rPr lang="ko-KR" altLang="en-US" sz="1800">
                <a:solidFill>
                  <a:schemeClr val="tx1"/>
                </a:solidFill>
              </a:rPr>
              <a:t>말에서 </a:t>
            </a:r>
            <a:r>
              <a:rPr lang="ko-KR" altLang="en-US" sz="1800" smtClean="0">
                <a:solidFill>
                  <a:schemeClr val="tx1"/>
                </a:solidFill>
              </a:rPr>
              <a:t>유</a:t>
            </a:r>
            <a:r>
              <a:rPr lang="ko-KR" altLang="en-US" sz="1800">
                <a:solidFill>
                  <a:schemeClr val="tx1"/>
                </a:solidFill>
              </a:rPr>
              <a:t>래</a:t>
            </a:r>
          </a:p>
          <a:p>
            <a:pPr lvl="1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전자기파는 </a:t>
            </a:r>
            <a:r>
              <a:rPr lang="ko-KR" altLang="en-US" sz="1800" smtClean="0">
                <a:solidFill>
                  <a:srgbClr val="0000FF"/>
                </a:solidFill>
              </a:rPr>
              <a:t>여러 물체에서 반사되는 특정 주파수</a:t>
            </a:r>
            <a:r>
              <a:rPr lang="ko-KR" altLang="en-US" sz="1800" smtClean="0">
                <a:solidFill>
                  <a:schemeClr val="tx1"/>
                </a:solidFill>
              </a:rPr>
              <a:t>를 갖는다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특히 물체가 금속이나 다른 전기적 전도성을 갖고 있다면 반사된다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무선 신호가 되돌아간 방향을 알아내고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펄스 형태의 전자기 에너지 빔이 </a:t>
            </a:r>
            <a:r>
              <a:rPr lang="ko-KR" altLang="en-US" sz="1800">
                <a:solidFill>
                  <a:schemeClr val="tx1"/>
                </a:solidFill>
              </a:rPr>
              <a:t>송</a:t>
            </a:r>
            <a:r>
              <a:rPr lang="ko-KR" altLang="en-US" sz="1800" smtClean="0">
                <a:solidFill>
                  <a:schemeClr val="tx1"/>
                </a:solidFill>
              </a:rPr>
              <a:t>신기에서 원거리 물체까지 진행한 후 </a:t>
            </a:r>
            <a:r>
              <a:rPr lang="ko-KR" altLang="en-US" sz="1800" smtClean="0">
                <a:solidFill>
                  <a:srgbClr val="0000FF"/>
                </a:solidFill>
              </a:rPr>
              <a:t>되돌아온 시간을 측정</a:t>
            </a:r>
            <a:r>
              <a:rPr lang="ko-KR" altLang="en-US" sz="1800" smtClean="0">
                <a:solidFill>
                  <a:schemeClr val="tx1"/>
                </a:solidFill>
              </a:rPr>
              <a:t>함으로써 물체의 지리적 위치를 정확히 찾아낼 수 있다 </a:t>
            </a:r>
            <a:r>
              <a:rPr lang="en-US" altLang="ko-KR" sz="1800" smtClean="0">
                <a:solidFill>
                  <a:schemeClr val="tx1"/>
                </a:solidFill>
              </a:rPr>
              <a:t>(2</a:t>
            </a:r>
            <a:r>
              <a:rPr lang="ko-KR" altLang="en-US" sz="1800" smtClean="0">
                <a:solidFill>
                  <a:schemeClr val="tx1"/>
                </a:solidFill>
              </a:rPr>
              <a:t>차 세계대전에서 레이더파를 이용 비행기 위치 파악</a:t>
            </a:r>
            <a:r>
              <a:rPr lang="en-US" altLang="ko-KR" sz="1800" smtClean="0">
                <a:solidFill>
                  <a:schemeClr val="tx1"/>
                </a:solidFill>
              </a:rPr>
              <a:t>)</a:t>
            </a:r>
            <a:endParaRPr lang="en-US" altLang="ko-KR" sz="1800" smtClean="0"/>
          </a:p>
          <a:p>
            <a:pPr lvl="1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전쟁 이후 레이더의 활용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자동차용 </a:t>
            </a:r>
            <a:r>
              <a:rPr lang="ko-KR" altLang="en-US">
                <a:solidFill>
                  <a:schemeClr val="tx1"/>
                </a:solidFill>
              </a:rPr>
              <a:t>속도 측정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단속용</a:t>
            </a:r>
            <a:r>
              <a:rPr lang="en-US" altLang="ko-KR" smtClean="0">
                <a:solidFill>
                  <a:schemeClr val="tx1"/>
                </a:solidFill>
              </a:rPr>
              <a:t>), </a:t>
            </a:r>
            <a:r>
              <a:rPr lang="ko-KR" altLang="en-US">
                <a:solidFill>
                  <a:schemeClr val="tx1"/>
                </a:solidFill>
              </a:rPr>
              <a:t>기상 예보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비와 눈이 레이더 신호를 반사함</a:t>
            </a:r>
            <a:r>
              <a:rPr lang="en-US" altLang="ko-KR">
                <a:solidFill>
                  <a:schemeClr val="tx1"/>
                </a:solidFill>
              </a:rPr>
              <a:t>),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행성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달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소행성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혜성의 지도를 만드는데 응용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민간 조종사나 전투기 조종사들은 레이더를 광범위하게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로봇 </a:t>
            </a:r>
            <a:r>
              <a:rPr lang="ko-KR" altLang="en-US">
                <a:solidFill>
                  <a:schemeClr val="tx1"/>
                </a:solidFill>
              </a:rPr>
              <a:t>안내 시스템에도 </a:t>
            </a:r>
            <a:r>
              <a:rPr lang="ko-KR" altLang="en-US" smtClean="0">
                <a:solidFill>
                  <a:schemeClr val="tx1"/>
                </a:solidFill>
              </a:rPr>
              <a:t>이용</a:t>
            </a:r>
            <a:endParaRPr lang="ko-KR" altLang="en-US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1608458205"/>
      </p:ext>
    </p:extLst>
  </p:cSld>
  <p:clrMapOvr>
    <a:masterClrMapping/>
  </p:clrMapOvr>
  <p:transition/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1081311"/>
            <a:ext cx="8712968" cy="5544616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전체 레이더 세트는 송전기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좁은 주엽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(main lobe)</a:t>
            </a:r>
            <a:r>
              <a:rPr lang="ko-KR" altLang="en-US" smtClean="0">
                <a:solidFill>
                  <a:schemeClr val="tx1"/>
                </a:solidFill>
              </a:rPr>
              <a:t>과 이득이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높은 지향성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안테나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수신기와 지시계 혹은 디스플레이 장치로 구성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송전기는 </a:t>
            </a:r>
            <a:r>
              <a:rPr lang="ko-KR" altLang="en-US" smtClean="0">
                <a:solidFill>
                  <a:srgbClr val="0000FF"/>
                </a:solidFill>
              </a:rPr>
              <a:t>짧은 간격으로 강한 무선 마이크로파 펄스를 발생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펄스는 안테나에서 정의한 빔을 외부로 전파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파두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(wavefront)</a:t>
            </a:r>
            <a:r>
              <a:rPr lang="ko-KR" altLang="en-US" smtClean="0">
                <a:solidFill>
                  <a:schemeClr val="tx1"/>
                </a:solidFill>
              </a:rPr>
              <a:t>는 다양한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거리에 있는 물체와 충돌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펄스가 송신된 직후 수신 안테나가 에코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(echo)</a:t>
            </a:r>
            <a:r>
              <a:rPr lang="ko-KR" altLang="en-US" smtClean="0">
                <a:solidFill>
                  <a:schemeClr val="tx1"/>
                </a:solidFill>
              </a:rPr>
              <a:t>라 하는 반사된 신호를 포착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목표물로 알려진 반사를 일으킨 물체와의 거리가 증가하면 펄스 송신과 에코 수신 사이의 지연 시간도 길어짐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송신 안테나는 일정한 각속도로 수평면에서 회전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모든 방위각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나침반 방향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에서 관측할 수 있게 한다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1766269985"/>
      </p:ext>
    </p:extLst>
  </p:cSld>
  <p:clrMapOvr>
    <a:masterClrMapping/>
  </p:clrMapOvr>
  <p:transition/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1052736"/>
            <a:ext cx="8712968" cy="5544616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일반적인 원형 레이더 디스플레이 장치는 </a:t>
            </a:r>
            <a:r>
              <a:rPr lang="en-US" altLang="ko-KR" smtClean="0">
                <a:solidFill>
                  <a:schemeClr val="tx1"/>
                </a:solidFill>
              </a:rPr>
              <a:t>CRT</a:t>
            </a:r>
            <a:r>
              <a:rPr lang="ko-KR" altLang="en-US" smtClean="0">
                <a:solidFill>
                  <a:schemeClr val="tx1"/>
                </a:solidFill>
              </a:rPr>
              <a:t>나 </a:t>
            </a:r>
            <a:r>
              <a:rPr lang="en-US" altLang="ko-KR" smtClean="0">
                <a:solidFill>
                  <a:schemeClr val="tx1"/>
                </a:solidFill>
              </a:rPr>
              <a:t>LCD</a:t>
            </a:r>
            <a:r>
              <a:rPr lang="ko-KR" altLang="en-US" smtClean="0">
                <a:solidFill>
                  <a:schemeClr val="tx1"/>
                </a:solidFill>
              </a:rPr>
              <a:t>로 구성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방위각 스캔과 목표물 까지의 범위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(range)</a:t>
            </a:r>
            <a:r>
              <a:rPr lang="ko-KR" altLang="en-US" smtClean="0">
                <a:solidFill>
                  <a:schemeClr val="tx1"/>
                </a:solidFill>
              </a:rPr>
              <a:t>를 나타냄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r>
              <a:rPr lang="en-US" altLang="ko-KR" sz="1800" smtClean="0">
                <a:solidFill>
                  <a:schemeClr val="tx1"/>
                </a:solidFill>
              </a:rPr>
              <a:t>[</a:t>
            </a:r>
            <a:r>
              <a:rPr lang="ko-KR" altLang="en-US" sz="1800" smtClean="0">
                <a:solidFill>
                  <a:schemeClr val="tx1"/>
                </a:solidFill>
              </a:rPr>
              <a:t>그림 </a:t>
            </a:r>
            <a:r>
              <a:rPr lang="en-US" altLang="ko-KR" sz="1800" smtClean="0">
                <a:solidFill>
                  <a:schemeClr val="tx1"/>
                </a:solidFill>
              </a:rPr>
              <a:t>30-12]: </a:t>
            </a:r>
            <a:r>
              <a:rPr lang="ko-KR" altLang="en-US" sz="1800" smtClean="0">
                <a:solidFill>
                  <a:schemeClr val="tx1"/>
                </a:solidFill>
              </a:rPr>
              <a:t>기본적인 화면 구성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관측 지점은 디스플레이 화면의 중앙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방위각의 방위는 진북에서 시계 방향으로 나타내며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각도는 스크린상의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원둘레에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범위는 </a:t>
            </a:r>
            <a:r>
              <a:rPr lang="ko-KR" altLang="en-US">
                <a:solidFill>
                  <a:schemeClr val="tx1"/>
                </a:solidFill>
              </a:rPr>
              <a:t>에코의 방사상 변위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(radial displacement)</a:t>
            </a:r>
            <a:r>
              <a:rPr lang="ko-KR" altLang="en-US">
                <a:solidFill>
                  <a:schemeClr val="tx1"/>
                </a:solidFill>
              </a:rPr>
              <a:t>를 표시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목표물에서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멀어질수록 에코나 깜박임도 멀어짐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레이더 </a:t>
            </a:r>
            <a:r>
              <a:rPr lang="ko-KR" altLang="en-US">
                <a:solidFill>
                  <a:schemeClr val="tx1"/>
                </a:solidFill>
              </a:rPr>
              <a:t>디스플레이는 평면 극좌표의 동적 세트로 구성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[</a:t>
            </a:r>
            <a:r>
              <a:rPr lang="ko-KR" altLang="en-US">
                <a:solidFill>
                  <a:schemeClr val="tx1"/>
                </a:solidFill>
              </a:rPr>
              <a:t>그림 </a:t>
            </a:r>
            <a:r>
              <a:rPr lang="en-US" altLang="ko-KR">
                <a:solidFill>
                  <a:schemeClr val="tx1"/>
                </a:solidFill>
              </a:rPr>
              <a:t>30-12]</a:t>
            </a:r>
            <a:r>
              <a:rPr lang="ko-KR" altLang="en-US">
                <a:solidFill>
                  <a:schemeClr val="tx1"/>
                </a:solidFill>
              </a:rPr>
              <a:t>에서 목표물은 약 </a:t>
            </a:r>
            <a:r>
              <a:rPr lang="en-US" altLang="ko-KR">
                <a:solidFill>
                  <a:schemeClr val="tx1"/>
                </a:solidFill>
              </a:rPr>
              <a:t>124°</a:t>
            </a:r>
            <a:r>
              <a:rPr lang="ko-KR" altLang="en-US">
                <a:solidFill>
                  <a:schemeClr val="tx1"/>
                </a:solidFill>
              </a:rPr>
              <a:t>의 방위각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동남쪽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에 위치</a:t>
            </a:r>
            <a:r>
              <a:rPr lang="en-US" altLang="ko-KR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    </a:t>
            </a:r>
            <a:r>
              <a:rPr lang="ko-KR" altLang="en-US">
                <a:solidFill>
                  <a:schemeClr val="tx1"/>
                </a:solidFill>
              </a:rPr>
              <a:t>범위는 스크린상의 최대 위치 근처에 있다</a:t>
            </a:r>
            <a:endParaRPr lang="en-US" altLang="ko-KR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이를 레이더 수평선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(radar horizon)</a:t>
            </a:r>
            <a:r>
              <a:rPr lang="ko-KR" altLang="en-US">
                <a:solidFill>
                  <a:schemeClr val="tx1"/>
                </a:solidFill>
              </a:rPr>
              <a:t>이라 </a:t>
            </a:r>
            <a:r>
              <a:rPr lang="ko-KR" altLang="en-US" smtClean="0">
                <a:solidFill>
                  <a:schemeClr val="tx1"/>
                </a:solidFill>
              </a:rPr>
              <a:t>한다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1672520061"/>
      </p:ext>
    </p:extLst>
  </p:cSld>
  <p:clrMapOvr>
    <a:masterClrMapping/>
  </p:clrMapOvr>
  <p:transition/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  <p:pic>
        <p:nvPicPr>
          <p:cNvPr id="12290" name="Picture 2" descr="C:\Users\admin\Desktop\hanbit\전기전자공학개론\교안\img\30\img\img_30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056" y="1268760"/>
            <a:ext cx="784110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41013"/>
      </p:ext>
    </p:extLst>
  </p:cSld>
  <p:clrMapOvr>
    <a:masterClrMapping/>
  </p:clrMapOvr>
  <p:transition/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07504" y="1115219"/>
            <a:ext cx="8928484" cy="5688632"/>
          </a:xfrm>
        </p:spPr>
        <p:txBody>
          <a:bodyPr/>
          <a:lstStyle/>
          <a:p>
            <a:pPr lvl="1"/>
            <a:r>
              <a:rPr lang="ko-KR" altLang="en-US" smtClean="0">
                <a:solidFill>
                  <a:schemeClr val="tx1"/>
                </a:solidFill>
              </a:rPr>
              <a:t>레이더 수평선과의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거리는 지상으로부터 안테나까지의 높이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지형 특성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송신기의 출력 전력과 안테나 이득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수신기 감도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근처의 날씨에 따라 달라짐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항공기에 탑재된 장거리 레이더는 이상적인 조건에서 수백 </a:t>
            </a:r>
            <a:r>
              <a:rPr lang="en-US" altLang="ko-KR" sz="1800" smtClean="0">
                <a:solidFill>
                  <a:schemeClr val="tx1"/>
                </a:solidFill>
              </a:rPr>
              <a:t>km </a:t>
            </a:r>
            <a:r>
              <a:rPr lang="ko-KR" altLang="en-US" sz="1800" smtClean="0">
                <a:solidFill>
                  <a:schemeClr val="tx1"/>
                </a:solidFill>
              </a:rPr>
              <a:t>떨어진 물체 탐지</a:t>
            </a: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- </a:t>
            </a:r>
            <a:r>
              <a:rPr lang="ko-KR" altLang="en-US" sz="1800" smtClean="0">
                <a:solidFill>
                  <a:schemeClr val="tx1"/>
                </a:solidFill>
              </a:rPr>
              <a:t>낮은 높이의 저전력 안테나를 갖는 레이더 시스템은 </a:t>
            </a:r>
            <a:r>
              <a:rPr lang="en-US" altLang="ko-KR" sz="1800" smtClean="0">
                <a:solidFill>
                  <a:schemeClr val="tx1"/>
                </a:solidFill>
              </a:rPr>
              <a:t>50km~70km </a:t>
            </a:r>
            <a:r>
              <a:rPr lang="ko-KR" altLang="en-US" sz="1800" smtClean="0">
                <a:solidFill>
                  <a:schemeClr val="tx1"/>
                </a:solidFill>
              </a:rPr>
              <a:t>정도의</a:t>
            </a:r>
            <a:r>
              <a:rPr lang="en-US" altLang="ko-KR" sz="1800" smtClean="0">
                <a:solidFill>
                  <a:schemeClr val="tx1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레이더 수평선을 가짐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심각한 허리케인이나 폭풍우를 추적하건 찾을 때 레이더를 이용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- </a:t>
            </a:r>
            <a:r>
              <a:rPr lang="ko-KR" altLang="en-US" smtClean="0">
                <a:solidFill>
                  <a:schemeClr val="tx1"/>
                </a:solidFill>
              </a:rPr>
              <a:t>토네이도를 </a:t>
            </a:r>
            <a:r>
              <a:rPr lang="ko-KR" altLang="en-US">
                <a:solidFill>
                  <a:schemeClr val="tx1"/>
                </a:solidFill>
              </a:rPr>
              <a:t>일으키는 심한 폭풍우인 메조사이클론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(mesocyclone)</a:t>
            </a:r>
            <a:r>
              <a:rPr lang="ko-KR" altLang="en-US">
                <a:solidFill>
                  <a:schemeClr val="tx1"/>
                </a:solidFill>
              </a:rPr>
              <a:t>은 </a:t>
            </a:r>
            <a:r>
              <a:rPr lang="ko-KR" altLang="en-US" smtClean="0">
                <a:solidFill>
                  <a:schemeClr val="tx1"/>
                </a:solidFill>
              </a:rPr>
              <a:t>레이더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 화면에 </a:t>
            </a:r>
            <a:r>
              <a:rPr lang="ko-KR" altLang="en-US">
                <a:solidFill>
                  <a:schemeClr val="tx1"/>
                </a:solidFill>
              </a:rPr>
              <a:t>갈고리 </a:t>
            </a:r>
            <a:r>
              <a:rPr lang="ko-KR" altLang="en-US" smtClean="0">
                <a:solidFill>
                  <a:schemeClr val="tx1"/>
                </a:solidFill>
              </a:rPr>
              <a:t>모양으로 나타남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허리케인의 중심을 둘러싸나 적란운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(eyewall)</a:t>
            </a:r>
            <a:r>
              <a:rPr lang="ko-KR" altLang="en-US" smtClean="0">
                <a:solidFill>
                  <a:schemeClr val="tx1"/>
                </a:solidFill>
              </a:rPr>
              <a:t> 혹은 강우대는 화면에 환형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호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찌그러진 나선형 모양으로 보임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도플러 레이더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(doppler radar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)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되돌아오는 레이더 </a:t>
            </a:r>
            <a:r>
              <a:rPr lang="ko-KR" altLang="en-US">
                <a:solidFill>
                  <a:schemeClr val="tx1"/>
                </a:solidFill>
              </a:rPr>
              <a:t>펄스 </a:t>
            </a:r>
            <a:r>
              <a:rPr lang="ko-KR" altLang="en-US" smtClean="0">
                <a:solidFill>
                  <a:schemeClr val="tx1"/>
                </a:solidFill>
              </a:rPr>
              <a:t>주파수의 </a:t>
            </a:r>
            <a:r>
              <a:rPr lang="ko-KR" altLang="en-US">
                <a:solidFill>
                  <a:schemeClr val="tx1"/>
                </a:solidFill>
              </a:rPr>
              <a:t>변화를 검출하여 허리케인과 토네이도의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바람 </a:t>
            </a:r>
            <a:r>
              <a:rPr lang="ko-KR" altLang="en-US">
                <a:solidFill>
                  <a:schemeClr val="tx1"/>
                </a:solidFill>
              </a:rPr>
              <a:t>속도를 </a:t>
            </a:r>
            <a:r>
              <a:rPr lang="ko-KR" altLang="en-US" smtClean="0">
                <a:solidFill>
                  <a:schemeClr val="tx1"/>
                </a:solidFill>
              </a:rPr>
              <a:t>예측하거나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접근하거나 멀어지는 목표물의 속도나 가속도를 측정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주파수 변화는 전자기파의 도플러 효과가 원인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1066222603"/>
      </p:ext>
    </p:extLst>
  </p:cSld>
  <p:clrMapOvr>
    <a:masterClrMapping/>
  </p:clrMapOvr>
  <p:transition/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1052736"/>
            <a:ext cx="8712968" cy="5328592"/>
          </a:xfrm>
        </p:spPr>
        <p:txBody>
          <a:bodyPr/>
          <a:lstStyle/>
          <a:p>
            <a:r>
              <a:rPr lang="ko-KR" altLang="en-US" smtClean="0"/>
              <a:t>소나</a:t>
            </a:r>
            <a:r>
              <a:rPr lang="en-US" altLang="ko-KR" smtClean="0">
                <a:latin typeface="Comic Sans MS" pitchFamily="66" charset="0"/>
              </a:rPr>
              <a:t>(sonar)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중거리 근접 </a:t>
            </a:r>
            <a:r>
              <a:rPr lang="ko-KR" altLang="en-US">
                <a:solidFill>
                  <a:schemeClr val="tx1"/>
                </a:solidFill>
              </a:rPr>
              <a:t>감지 </a:t>
            </a:r>
            <a:r>
              <a:rPr lang="ko-KR" altLang="en-US" smtClean="0">
                <a:solidFill>
                  <a:schemeClr val="tx1"/>
                </a:solidFill>
              </a:rPr>
              <a:t>방법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수중음파탐지기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(sonic navigation and ranging)</a:t>
            </a:r>
            <a:r>
              <a:rPr lang="ko-KR" altLang="en-US" smtClean="0">
                <a:solidFill>
                  <a:schemeClr val="tx1"/>
                </a:solidFill>
              </a:rPr>
              <a:t>의 머리글자에서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파생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원리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물체에 </a:t>
            </a:r>
            <a:r>
              <a:rPr lang="ko-KR" altLang="en-US" err="1" smtClean="0">
                <a:solidFill>
                  <a:srgbClr val="0000FF"/>
                </a:solidFill>
              </a:rPr>
              <a:t>음향파가 반사되어 돌아오는 데 걸리는 시간을 측정</a:t>
            </a:r>
            <a:endParaRPr lang="en-US" altLang="ko-KR" smtClean="0">
              <a:solidFill>
                <a:srgbClr val="0000FF"/>
              </a:solidFill>
            </a:endParaRPr>
          </a:p>
          <a:p>
            <a:pPr lvl="4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기본적인 </a:t>
            </a:r>
            <a:r>
              <a:rPr lang="ko-KR" altLang="en-US">
                <a:solidFill>
                  <a:schemeClr val="tx1"/>
                </a:solidFill>
              </a:rPr>
              <a:t>소나 시스템은 교류 펄스 </a:t>
            </a:r>
            <a:r>
              <a:rPr lang="ko-KR" altLang="en-US" smtClean="0">
                <a:solidFill>
                  <a:schemeClr val="tx1"/>
                </a:solidFill>
              </a:rPr>
              <a:t>발생기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음향 방사체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음향 포획기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수신기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지연 타이머와 수치 표시장치</a:t>
            </a:r>
            <a:r>
              <a:rPr lang="en-US" altLang="ko-KR" smtClean="0">
                <a:solidFill>
                  <a:schemeClr val="tx1"/>
                </a:solidFill>
              </a:rPr>
              <a:t>, LCD</a:t>
            </a:r>
            <a:r>
              <a:rPr lang="en-US" altLang="ko-KR">
                <a:solidFill>
                  <a:schemeClr val="tx1"/>
                </a:solidFill>
              </a:rPr>
              <a:t>, CRT, </a:t>
            </a:r>
            <a:r>
              <a:rPr lang="ko-KR" altLang="en-US" smtClean="0">
                <a:solidFill>
                  <a:schemeClr val="tx1"/>
                </a:solidFill>
              </a:rPr>
              <a:t>펜 기록기 등의 표시 장치로 구성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송신기는 </a:t>
            </a:r>
            <a:r>
              <a:rPr lang="ko-KR" altLang="en-US">
                <a:solidFill>
                  <a:schemeClr val="tx1"/>
                </a:solidFill>
              </a:rPr>
              <a:t>주로 물이나 공기와 같은 매개체를 통해 음향파를 내보냄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음향파는 물체에서 </a:t>
            </a:r>
            <a:r>
              <a:rPr lang="ko-KR" altLang="en-US">
                <a:solidFill>
                  <a:schemeClr val="tx1"/>
                </a:solidFill>
              </a:rPr>
              <a:t>반사되고 </a:t>
            </a:r>
            <a:r>
              <a:rPr lang="ko-KR" altLang="en-US" smtClean="0">
                <a:solidFill>
                  <a:schemeClr val="tx1"/>
                </a:solidFill>
              </a:rPr>
              <a:t>수신기에서 수신된다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중거리에서 음향파의 속도를 알면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물체와의 거리는 에코 지연을 토대로 결정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30-13(a)]: </a:t>
            </a:r>
            <a:r>
              <a:rPr lang="ko-KR" altLang="en-US" smtClean="0">
                <a:solidFill>
                  <a:schemeClr val="tx1"/>
                </a:solidFill>
              </a:rPr>
              <a:t>간단한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소나 시스템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마이크로컴퓨터는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>
                <a:solidFill>
                  <a:schemeClr val="tx1"/>
                </a:solidFill>
              </a:rPr>
              <a:t>차원 </a:t>
            </a:r>
            <a:r>
              <a:rPr lang="ko-KR" altLang="en-US" smtClean="0">
                <a:solidFill>
                  <a:schemeClr val="tx1"/>
                </a:solidFill>
              </a:rPr>
              <a:t>혹</a:t>
            </a:r>
            <a:r>
              <a:rPr lang="ko-KR" altLang="en-US">
                <a:solidFill>
                  <a:schemeClr val="tx1"/>
                </a:solidFill>
              </a:rPr>
              <a:t>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차원으로 여러 방향에서 되돌아온 소리로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컴퓨터 지도를 만듬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로봇이 이동할 때나 항해할 때 도움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3404057969"/>
      </p:ext>
    </p:extLst>
  </p:cSld>
  <p:clrMapOvr>
    <a:masterClrMapping/>
  </p:clrMapOvr>
  <p:transition/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1071786"/>
            <a:ext cx="8712968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에코 지연이 펄스 간격 시간을 넘으면 시스템은 오작동을 일으킴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이러한 문제를 해결하기 위해 마이크로컴퓨터는 정의된 회전 순서대로 다양한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주파수를 보내도록 </a:t>
            </a:r>
            <a:r>
              <a:rPr lang="ko-KR" altLang="en-US" smtClean="0">
                <a:solidFill>
                  <a:schemeClr val="tx1"/>
                </a:solidFill>
              </a:rPr>
              <a:t>펄스 발생기에 지시</a:t>
            </a:r>
            <a:endParaRPr lang="ko-KR" altLang="en-US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마이크로컴퓨터는 어떤 </a:t>
            </a:r>
            <a:r>
              <a:rPr lang="ko-KR" altLang="en-US">
                <a:solidFill>
                  <a:schemeClr val="tx1"/>
                </a:solidFill>
              </a:rPr>
              <a:t>펄스가 </a:t>
            </a:r>
            <a:r>
              <a:rPr lang="ko-KR" altLang="en-US" smtClean="0">
                <a:solidFill>
                  <a:schemeClr val="tx1"/>
                </a:solidFill>
              </a:rPr>
              <a:t>어떤 에코를 따르는 응답인지 계속 추적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  <p:pic>
        <p:nvPicPr>
          <p:cNvPr id="13314" name="Picture 2" descr="C:\Users\admin\Desktop\hanbit\전기전자공학개론\교안\img\30\img\img_30-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3"/>
          <a:stretch>
            <a:fillRect/>
          </a:stretch>
        </p:blipFill>
        <p:spPr bwMode="auto">
          <a:xfrm>
            <a:off x="1403648" y="3028262"/>
            <a:ext cx="6408712" cy="295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81005"/>
      </p:ext>
    </p:extLst>
  </p:cSld>
  <p:clrMapOvr>
    <a:masterClrMapping/>
  </p:clrMapOvr>
  <p:transition/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52153"/>
            <a:ext cx="8712968" cy="5544616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음향파는 공기보다 </a:t>
            </a:r>
            <a:r>
              <a:rPr lang="ko-KR" altLang="en-US">
                <a:solidFill>
                  <a:schemeClr val="tx1"/>
                </a:solidFill>
              </a:rPr>
              <a:t>물속에서 더 빠르게 </a:t>
            </a:r>
            <a:r>
              <a:rPr lang="ko-KR" altLang="en-US" smtClean="0">
                <a:solidFill>
                  <a:schemeClr val="tx1"/>
                </a:solidFill>
              </a:rPr>
              <a:t>진</a:t>
            </a:r>
            <a:r>
              <a:rPr lang="ko-KR" altLang="en-US">
                <a:solidFill>
                  <a:schemeClr val="tx1"/>
                </a:solidFill>
              </a:rPr>
              <a:t>행</a:t>
            </a: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전파 속도는 물속 </a:t>
            </a:r>
            <a:r>
              <a:rPr lang="ko-KR" altLang="en-US">
                <a:solidFill>
                  <a:schemeClr val="tx1"/>
                </a:solidFill>
              </a:rPr>
              <a:t>소금 </a:t>
            </a:r>
            <a:r>
              <a:rPr lang="ko-KR" altLang="en-US" smtClean="0">
                <a:solidFill>
                  <a:schemeClr val="tx1"/>
                </a:solidFill>
              </a:rPr>
              <a:t>양에 따라 달라지며 보트에 소나를 사용하면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물체의 깊이를 확인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물의 </a:t>
            </a:r>
            <a:r>
              <a:rPr lang="ko-KR" altLang="en-US">
                <a:solidFill>
                  <a:schemeClr val="tx1"/>
                </a:solidFill>
              </a:rPr>
              <a:t>밀도는 </a:t>
            </a:r>
            <a:r>
              <a:rPr lang="ko-KR" altLang="en-US" smtClean="0">
                <a:solidFill>
                  <a:schemeClr val="tx1"/>
                </a:solidFill>
              </a:rPr>
              <a:t>온도 변화에 따라 변할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20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실제 </a:t>
            </a:r>
            <a:r>
              <a:rPr lang="ko-KR" altLang="en-US" err="1">
                <a:solidFill>
                  <a:schemeClr val="tx1"/>
                </a:solidFill>
              </a:rPr>
              <a:t>음향파 속도를 정확하게 알고 있지 않으면 잘못된 </a:t>
            </a:r>
            <a:r>
              <a:rPr lang="ko-KR" altLang="en-US" smtClean="0">
                <a:solidFill>
                  <a:schemeClr val="tx1"/>
                </a:solidFill>
              </a:rPr>
              <a:t>결과를 </a:t>
            </a:r>
            <a:r>
              <a:rPr lang="ko-KR" altLang="en-US">
                <a:solidFill>
                  <a:schemeClr val="tx1"/>
                </a:solidFill>
              </a:rPr>
              <a:t>초래</a:t>
            </a:r>
          </a:p>
          <a:p>
            <a:pPr lvl="3">
              <a:lnSpc>
                <a:spcPct val="20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순수한 </a:t>
            </a:r>
            <a:r>
              <a:rPr lang="ko-KR" altLang="en-US">
                <a:solidFill>
                  <a:schemeClr val="tx1"/>
                </a:solidFill>
              </a:rPr>
              <a:t>물에서 </a:t>
            </a:r>
            <a:r>
              <a:rPr lang="ko-KR" altLang="en-US" smtClean="0">
                <a:solidFill>
                  <a:schemeClr val="tx1"/>
                </a:solidFill>
              </a:rPr>
              <a:t>음파 </a:t>
            </a:r>
            <a:r>
              <a:rPr lang="ko-KR" altLang="en-US">
                <a:solidFill>
                  <a:schemeClr val="tx1"/>
                </a:solidFill>
              </a:rPr>
              <a:t>속도는 </a:t>
            </a:r>
            <a:r>
              <a:rPr lang="en-US" altLang="ko-KR" smtClean="0">
                <a:solidFill>
                  <a:schemeClr val="tx1"/>
                </a:solidFill>
              </a:rPr>
              <a:t>1400m/s </a:t>
            </a:r>
            <a:r>
              <a:rPr lang="ko-KR" altLang="en-US">
                <a:solidFill>
                  <a:schemeClr val="tx1"/>
                </a:solidFill>
              </a:rPr>
              <a:t>혹은 </a:t>
            </a:r>
            <a:r>
              <a:rPr lang="en-US" altLang="ko-KR" smtClean="0">
                <a:solidFill>
                  <a:schemeClr val="tx1"/>
                </a:solidFill>
              </a:rPr>
              <a:t>4600ft/s</a:t>
            </a:r>
            <a:endParaRPr lang="en-US" altLang="ko-KR">
              <a:solidFill>
                <a:schemeClr val="tx1"/>
              </a:solidFill>
            </a:endParaRPr>
          </a:p>
          <a:p>
            <a:pPr lvl="3">
              <a:lnSpc>
                <a:spcPct val="20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소금물에서의 음파 속도는 약 </a:t>
            </a:r>
            <a:r>
              <a:rPr lang="en-US" altLang="ko-KR" smtClean="0">
                <a:solidFill>
                  <a:schemeClr val="tx1"/>
                </a:solidFill>
              </a:rPr>
              <a:t>1500m/s </a:t>
            </a:r>
            <a:r>
              <a:rPr lang="ko-KR" altLang="en-US" smtClean="0">
                <a:solidFill>
                  <a:schemeClr val="tx1"/>
                </a:solidFill>
              </a:rPr>
              <a:t>혹은 </a:t>
            </a:r>
            <a:r>
              <a:rPr lang="en-US" altLang="ko-KR" smtClean="0">
                <a:solidFill>
                  <a:schemeClr val="tx1"/>
                </a:solidFill>
              </a:rPr>
              <a:t>4900 ft/s</a:t>
            </a:r>
            <a:endParaRPr lang="en-US" altLang="ko-KR">
              <a:solidFill>
                <a:schemeClr val="tx1"/>
              </a:solidFill>
            </a:endParaRPr>
          </a:p>
          <a:p>
            <a:pPr lvl="3">
              <a:lnSpc>
                <a:spcPct val="200000"/>
              </a:lnSpc>
            </a:pPr>
            <a:r>
              <a:rPr lang="ko-KR" altLang="en-US">
                <a:solidFill>
                  <a:schemeClr val="tx1"/>
                </a:solidFill>
              </a:rPr>
              <a:t>공기 중에서 </a:t>
            </a:r>
            <a:r>
              <a:rPr lang="ko-KR" altLang="en-US" smtClean="0">
                <a:solidFill>
                  <a:schemeClr val="tx1"/>
                </a:solidFill>
              </a:rPr>
              <a:t>음파 </a:t>
            </a:r>
            <a:r>
              <a:rPr lang="ko-KR" altLang="en-US">
                <a:solidFill>
                  <a:schemeClr val="tx1"/>
                </a:solidFill>
              </a:rPr>
              <a:t>속도는 약 </a:t>
            </a:r>
            <a:r>
              <a:rPr lang="en-US" altLang="ko-KR" smtClean="0">
                <a:solidFill>
                  <a:schemeClr val="tx1"/>
                </a:solidFill>
              </a:rPr>
              <a:t>335m/s </a:t>
            </a:r>
            <a:r>
              <a:rPr lang="ko-KR" altLang="en-US" smtClean="0">
                <a:solidFill>
                  <a:schemeClr val="tx1"/>
                </a:solidFill>
              </a:rPr>
              <a:t>혹은 </a:t>
            </a:r>
            <a:r>
              <a:rPr lang="en-US" altLang="ko-KR" smtClean="0">
                <a:solidFill>
                  <a:schemeClr val="tx1"/>
                </a:solidFill>
              </a:rPr>
              <a:t>1100 ft/s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3595568052"/>
      </p:ext>
    </p:extLst>
  </p:cSld>
  <p:clrMapOvr>
    <a:masterClrMapping/>
  </p:clrMapOvr>
  <p:transition/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95586"/>
            <a:ext cx="8712968" cy="5544616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대기 </a:t>
            </a:r>
            <a:r>
              <a:rPr lang="ko-KR" altLang="en-US">
                <a:solidFill>
                  <a:schemeClr val="tx1"/>
                </a:solidFill>
              </a:rPr>
              <a:t>중에서 소나는 </a:t>
            </a:r>
            <a:r>
              <a:rPr lang="ko-KR" altLang="en-US" smtClean="0">
                <a:solidFill>
                  <a:schemeClr val="tx1"/>
                </a:solidFill>
              </a:rPr>
              <a:t>가청 주파수 음파 대신 초음파를 사용하기도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초음파는 사람이 듣기에 너무 높은 주파수로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범위는 약 </a:t>
            </a:r>
            <a:r>
              <a:rPr lang="en-US" altLang="ko-KR" smtClean="0">
                <a:solidFill>
                  <a:schemeClr val="tx1"/>
                </a:solidFill>
              </a:rPr>
              <a:t>20kHz~100kHz</a:t>
            </a:r>
            <a:r>
              <a:rPr lang="ko-KR" altLang="en-US" smtClean="0">
                <a:solidFill>
                  <a:schemeClr val="tx1"/>
                </a:solidFill>
              </a:rPr>
              <a:t>이상</a:t>
            </a:r>
            <a:endParaRPr lang="ko-KR" altLang="en-US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초음파 사용의 장점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20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소나 장치 주변에서 작업하는 사람들이 소리를 듣지 못하므로 소나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20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음파에 의한 산만함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두통 등의 질환이 없다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20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사람들 간의 </a:t>
            </a:r>
            <a:r>
              <a:rPr lang="ko-KR" altLang="en-US">
                <a:solidFill>
                  <a:schemeClr val="tx1"/>
                </a:solidFill>
              </a:rPr>
              <a:t>대화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무거운 장치 작동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다른 일반 </a:t>
            </a:r>
            <a:r>
              <a:rPr lang="ko-KR" altLang="en-US">
                <a:solidFill>
                  <a:schemeClr val="tx1"/>
                </a:solidFill>
              </a:rPr>
              <a:t>잡음에 </a:t>
            </a:r>
            <a:r>
              <a:rPr lang="ko-KR" altLang="en-US" smtClean="0">
                <a:solidFill>
                  <a:schemeClr val="tx1"/>
                </a:solidFill>
              </a:rPr>
              <a:t>방해가 없다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가청 주파수 이상의 주파수에서는 음향 방해가 가청 영역만큼 세기가 세거나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 자주 발생하지 않는다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3959433826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2292" name="직사각형 14"/>
          <p:cNvSpPr>
            <a:spLocks noChangeArrowheads="1"/>
          </p:cNvSpPr>
          <p:nvPr/>
        </p:nvSpPr>
        <p:spPr bwMode="auto">
          <a:xfrm>
            <a:off x="704850" y="1233488"/>
            <a:ext cx="910907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광전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(Photoelectric Switch)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발광부와 수광부 및 증폭기로 구성되며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검출하고자 하는 물체에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의하여 광로의 광량 변화를 검출하여 접점을 개폐하는 비접촉 방식 검출기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단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빛을 투과시키면 사용 못함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07294"/>
              </p:ext>
            </p:extLst>
          </p:nvPr>
        </p:nvGraphicFramePr>
        <p:xfrm>
          <a:off x="849313" y="2378324"/>
          <a:ext cx="8785225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85">
                  <a:extLst>
                    <a:ext uri="{9D8B030D-6E8A-4147-A177-3AD203B41FA5}"/>
                  </a:extLst>
                </a:gridCol>
                <a:gridCol w="2592361">
                  <a:extLst>
                    <a:ext uri="{9D8B030D-6E8A-4147-A177-3AD203B41FA5}"/>
                  </a:extLst>
                </a:gridCol>
                <a:gridCol w="2856399">
                  <a:extLst>
                    <a:ext uri="{9D8B030D-6E8A-4147-A177-3AD203B41FA5}"/>
                  </a:extLst>
                </a:gridCol>
                <a:gridCol w="2724380">
                  <a:extLst>
                    <a:ext uri="{9D8B030D-6E8A-4147-A177-3AD203B41FA5}"/>
                  </a:extLst>
                </a:gridCol>
              </a:tblGrid>
              <a:tr h="370681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구분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투과형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미러 반사형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직접 반사형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68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특 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발광부와 수광부가 별개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발광부와 수광부가 하나의 케이스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하나의 케이스</a:t>
                      </a:r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물체에서 반사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7068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장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검출거리가 길고</a:t>
                      </a:r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</a:t>
                      </a:r>
                      <a:r>
                        <a:rPr lang="en-US" altLang="ko-KR" sz="13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정도가 높다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광로의 진행방향 조정 가능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발광부 부착위치 선정이 용이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7068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단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빛투과 물체는 검출 곤란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반사율이 높은</a:t>
                      </a:r>
                      <a:r>
                        <a:rPr lang="ko-KR" altLang="en-US" sz="13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물체는 어려움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물체의 특성에 좌우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12320" name="_x169994288" descr="EMB00001e0004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7013" y="4184650"/>
            <a:ext cx="151130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1" name="_x170039976" descr="DRW00001e0004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2475" y="4116388"/>
            <a:ext cx="157797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2" name="_x170039656" descr="DRW00001e0004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325" y="4116388"/>
            <a:ext cx="159861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23" name="직사각형 14"/>
          <p:cNvSpPr>
            <a:spLocks noChangeArrowheads="1"/>
          </p:cNvSpPr>
          <p:nvPr/>
        </p:nvSpPr>
        <p:spPr bwMode="auto">
          <a:xfrm>
            <a:off x="704850" y="5121188"/>
            <a:ext cx="88931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실물 사진                                                         접점 기호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1086644"/>
            <a:ext cx="8712968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가장 앞선 방식의 소나는 로봇의 이동과 선박 항해를 위해 주변 컴퓨터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지도를 만듬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비전 </a:t>
            </a:r>
            <a:r>
              <a:rPr lang="ko-KR" altLang="en-US">
                <a:solidFill>
                  <a:schemeClr val="tx1"/>
                </a:solidFill>
              </a:rPr>
              <a:t>시스템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(vision system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 혹은 머신 비전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(machine vision)</a:t>
            </a:r>
            <a:r>
              <a:rPr lang="ko-KR" altLang="en-US" smtClean="0">
                <a:solidFill>
                  <a:schemeClr val="tx1"/>
                </a:solidFill>
              </a:rPr>
              <a:t>이라 하는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장치와 경쟁 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소나의 한가지 큰 제약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가청 주파수나 초음파를 포함하는 모든 음향파는 전파를 위해 기체 혹은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액체 등의 물질 매질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(material medium)</a:t>
            </a:r>
            <a:r>
              <a:rPr lang="ko-KR" altLang="en-US" smtClean="0">
                <a:solidFill>
                  <a:schemeClr val="tx1"/>
                </a:solidFill>
              </a:rPr>
              <a:t>이 필요함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진공 상태인 대기권 외의 우주 공간에서는 무용지물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소나의 음향파는 레이더 펄스 및 가시광선 등의 전자기파보다 매우 </a:t>
            </a:r>
            <a:r>
              <a:rPr lang="ko-KR" altLang="en-US">
                <a:solidFill>
                  <a:schemeClr val="tx1"/>
                </a:solidFill>
              </a:rPr>
              <a:t>느</a:t>
            </a:r>
            <a:r>
              <a:rPr lang="ko-KR" altLang="en-US" smtClean="0">
                <a:solidFill>
                  <a:schemeClr val="tx1"/>
                </a:solidFill>
              </a:rPr>
              <a:t>리게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진행하므로 측정 거리에 따라 제약을 받음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3035448683"/>
      </p:ext>
    </p:extLst>
  </p:cSld>
  <p:clrMapOvr>
    <a:masterClrMapping/>
  </p:clrMapOvr>
  <p:transition/>
  <p:timing/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836712"/>
            <a:ext cx="8712968" cy="5496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2000" smtClean="0"/>
              <a:t>신호 </a:t>
            </a:r>
            <a:r>
              <a:rPr lang="ko-KR" altLang="en-US" sz="2000"/>
              <a:t>비교</a:t>
            </a:r>
          </a:p>
          <a:p>
            <a:pPr lvl="1">
              <a:lnSpc>
                <a:spcPct val="200000"/>
              </a:lnSpc>
            </a:pPr>
            <a:r>
              <a:rPr lang="ko-KR" altLang="en-US" sz="1800">
                <a:solidFill>
                  <a:schemeClr val="tx1"/>
                </a:solidFill>
              </a:rPr>
              <a:t>기계나 선박은 </a:t>
            </a:r>
            <a:r>
              <a:rPr lang="ko-KR" altLang="en-US" sz="1800" smtClean="0">
                <a:solidFill>
                  <a:schemeClr val="tx1"/>
                </a:solidFill>
              </a:rPr>
              <a:t>알려진</a:t>
            </a:r>
            <a:r>
              <a:rPr lang="en-US" altLang="ko-KR" sz="1800" smtClean="0">
                <a:solidFill>
                  <a:schemeClr val="tx1"/>
                </a:solidFill>
              </a:rPr>
              <a:t> </a:t>
            </a:r>
            <a:r>
              <a:rPr lang="ko-KR" altLang="en-US" sz="1800" smtClean="0">
                <a:solidFill>
                  <a:schemeClr val="tx1"/>
                </a:solidFill>
              </a:rPr>
              <a:t>위치에 있는 두 개의 고정된 국</a:t>
            </a:r>
            <a:r>
              <a:rPr lang="en-US" altLang="ko-KR" sz="1800" smtClean="0">
                <a:solidFill>
                  <a:schemeClr val="tx1"/>
                </a:solidFill>
                <a:latin typeface="Comic Sans MS" pitchFamily="66" charset="0"/>
              </a:rPr>
              <a:t>(station)</a:t>
            </a:r>
            <a:r>
              <a:rPr lang="ko-KR" altLang="en-US" sz="1800" smtClean="0">
                <a:solidFill>
                  <a:schemeClr val="tx1"/>
                </a:solidFill>
              </a:rPr>
              <a:t>에서 오는 신호를 비교하여 지리적 위치를 알아냄</a:t>
            </a:r>
            <a:r>
              <a:rPr lang="en-US" altLang="ko-KR" sz="1800" smtClean="0">
                <a:solidFill>
                  <a:schemeClr val="tx1"/>
                </a:solidFill>
              </a:rPr>
              <a:t>([</a:t>
            </a:r>
            <a:r>
              <a:rPr lang="ko-KR" altLang="en-US" sz="1800">
                <a:solidFill>
                  <a:schemeClr val="tx1"/>
                </a:solidFill>
              </a:rPr>
              <a:t>그림 </a:t>
            </a:r>
            <a:r>
              <a:rPr lang="en-US" altLang="ko-KR" sz="1800">
                <a:solidFill>
                  <a:schemeClr val="tx1"/>
                </a:solidFill>
              </a:rPr>
              <a:t>30-14(a</a:t>
            </a:r>
            <a:r>
              <a:rPr lang="en-US" altLang="ko-KR" sz="1800" smtClean="0">
                <a:solidFill>
                  <a:schemeClr val="tx1"/>
                </a:solidFill>
              </a:rPr>
              <a:t>)])</a:t>
            </a:r>
            <a:endParaRPr lang="ko-KR" altLang="en-US" sz="180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물체 </a:t>
            </a:r>
            <a:r>
              <a:rPr lang="en-US" altLang="ko-KR" smtClean="0">
                <a:solidFill>
                  <a:schemeClr val="tx1"/>
                </a:solidFill>
              </a:rPr>
              <a:t>X</a:t>
            </a:r>
            <a:r>
              <a:rPr lang="ko-KR" altLang="en-US">
                <a:solidFill>
                  <a:schemeClr val="tx1"/>
                </a:solidFill>
              </a:rPr>
              <a:t>와 </a:t>
            </a:r>
            <a:r>
              <a:rPr lang="en-US" altLang="ko-KR">
                <a:solidFill>
                  <a:schemeClr val="tx1"/>
                </a:solidFill>
              </a:rPr>
              <a:t>Y</a:t>
            </a:r>
            <a:r>
              <a:rPr lang="ko-KR" altLang="en-US">
                <a:solidFill>
                  <a:schemeClr val="tx1"/>
                </a:solidFill>
              </a:rPr>
              <a:t>의 방위에 </a:t>
            </a:r>
            <a:r>
              <a:rPr lang="en-US" altLang="ko-KR">
                <a:solidFill>
                  <a:schemeClr val="tx1"/>
                </a:solidFill>
              </a:rPr>
              <a:t>180°</a:t>
            </a:r>
            <a:r>
              <a:rPr lang="ko-KR" altLang="en-US">
                <a:solidFill>
                  <a:schemeClr val="tx1"/>
                </a:solidFill>
              </a:rPr>
              <a:t>를 </a:t>
            </a:r>
            <a:r>
              <a:rPr lang="ko-KR" altLang="en-US" smtClean="0">
                <a:solidFill>
                  <a:schemeClr val="tx1"/>
                </a:solidFill>
              </a:rPr>
              <a:t>더해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기계나 배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작은 사각형 블록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가 물체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(</a:t>
            </a:r>
            <a:r>
              <a:rPr lang="ko-KR" altLang="en-US" smtClean="0">
                <a:solidFill>
                  <a:schemeClr val="tx1"/>
                </a:solidFill>
              </a:rPr>
              <a:t>작은 원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로부터 알게 된 자신의 방위를 얻음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특정 </a:t>
            </a:r>
            <a:r>
              <a:rPr lang="ko-KR" altLang="en-US">
                <a:solidFill>
                  <a:schemeClr val="tx1"/>
                </a:solidFill>
              </a:rPr>
              <a:t>시간 간격만큼 분리된 두 </a:t>
            </a:r>
            <a:r>
              <a:rPr lang="ko-KR" altLang="en-US" smtClean="0">
                <a:solidFill>
                  <a:schemeClr val="tx1"/>
                </a:solidFill>
              </a:rPr>
              <a:t>기록으로 자신의 방향과 속도를 알게 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과거에는 항공기 조종사나 원양 어선의 선장이 펜</a:t>
            </a:r>
            <a:r>
              <a:rPr lang="en-US" altLang="ko-KR" sz="1800" smtClean="0">
                <a:solidFill>
                  <a:schemeClr val="tx1"/>
                </a:solidFill>
              </a:rPr>
              <a:t>,</a:t>
            </a:r>
            <a:r>
              <a:rPr lang="ko-KR" altLang="en-US" sz="1800" smtClean="0">
                <a:solidFill>
                  <a:schemeClr val="tx1"/>
                </a:solidFill>
              </a:rPr>
              <a:t> 곧은 자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제도용 나침반 등으로 삼각 측량법</a:t>
            </a:r>
            <a:r>
              <a:rPr lang="en-US" altLang="ko-KR" sz="1800" smtClean="0">
                <a:solidFill>
                  <a:schemeClr val="tx1"/>
                </a:solidFill>
                <a:latin typeface="Comic Sans MS" pitchFamily="66" charset="0"/>
              </a:rPr>
              <a:t>(triangulation)</a:t>
            </a:r>
            <a:r>
              <a:rPr lang="ko-KR" altLang="en-US" sz="1800" smtClean="0">
                <a:solidFill>
                  <a:schemeClr val="tx1"/>
                </a:solidFill>
              </a:rPr>
              <a:t>을 이용 </a:t>
            </a:r>
            <a:r>
              <a:rPr lang="en-US" altLang="ko-KR" sz="1800" smtClean="0">
                <a:solidFill>
                  <a:schemeClr val="tx1"/>
                </a:solidFill>
              </a:rPr>
              <a:t>[</a:t>
            </a:r>
            <a:r>
              <a:rPr lang="ko-KR" altLang="en-US" sz="1800" smtClean="0">
                <a:solidFill>
                  <a:schemeClr val="tx1"/>
                </a:solidFill>
              </a:rPr>
              <a:t>그림 </a:t>
            </a:r>
            <a:r>
              <a:rPr lang="en-US" altLang="ko-KR" sz="1800" smtClean="0">
                <a:solidFill>
                  <a:schemeClr val="tx1"/>
                </a:solidFill>
              </a:rPr>
              <a:t>30-14(a)]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smtClean="0">
                <a:solidFill>
                  <a:schemeClr val="tx1"/>
                </a:solidFill>
              </a:rPr>
              <a:t>같이 그림을 그림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현재는 컴퓨터가 더 빠르고 정확하게 처리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2120888444"/>
      </p:ext>
    </p:extLst>
  </p:cSld>
  <p:clrMapOvr>
    <a:masterClrMapping/>
  </p:clrMapOvr>
  <p:transition/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827187"/>
            <a:ext cx="8712968" cy="58421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신호 비교</a:t>
            </a:r>
          </a:p>
          <a:p>
            <a:pPr lvl="1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이동 로봇에 적용되는 음향 방향 탐지기</a:t>
            </a:r>
            <a:r>
              <a:rPr lang="en-US" altLang="ko-KR" sz="1800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 sz="1800">
                <a:solidFill>
                  <a:schemeClr val="tx1"/>
                </a:solidFill>
                <a:latin typeface="Comic Sans MS" pitchFamily="66" charset="0"/>
              </a:rPr>
              <a:t>acoustic direction finder)</a:t>
            </a: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ko-KR" altLang="en-US" sz="1800" smtClean="0">
                <a:solidFill>
                  <a:schemeClr val="tx1"/>
                </a:solidFill>
              </a:rPr>
              <a:t>블록도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                               </a:t>
            </a:r>
            <a:r>
              <a:rPr lang="en-US" altLang="ko-KR" sz="1800">
                <a:solidFill>
                  <a:schemeClr val="tx1"/>
                </a:solidFill>
              </a:rPr>
              <a:t>[</a:t>
            </a:r>
            <a:r>
              <a:rPr lang="ko-KR" altLang="en-US" sz="1800">
                <a:solidFill>
                  <a:schemeClr val="tx1"/>
                </a:solidFill>
              </a:rPr>
              <a:t>그림 </a:t>
            </a:r>
            <a:r>
              <a:rPr lang="en-US" altLang="ko-KR" sz="1800">
                <a:solidFill>
                  <a:schemeClr val="tx1"/>
                </a:solidFill>
              </a:rPr>
              <a:t>30-14(b</a:t>
            </a:r>
            <a:r>
              <a:rPr lang="en-US" altLang="ko-KR" sz="1800" smtClean="0">
                <a:solidFill>
                  <a:schemeClr val="tx1"/>
                </a:solidFill>
              </a:rPr>
              <a:t>)] </a:t>
            </a:r>
            <a:r>
              <a:rPr lang="ko-KR" altLang="en-US" sz="1800" smtClean="0">
                <a:solidFill>
                  <a:schemeClr val="tx1"/>
                </a:solidFill>
              </a:rPr>
              <a:t>참고</a:t>
            </a:r>
            <a:endParaRPr lang="ko-KR" altLang="en-US" sz="180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수신기는 신호세기 지시계와 지향성 </a:t>
            </a:r>
            <a:r>
              <a:rPr lang="ko-KR" altLang="en-US">
                <a:solidFill>
                  <a:schemeClr val="tx1"/>
                </a:solidFill>
              </a:rPr>
              <a:t>초음파 변환기를 회전시키는 </a:t>
            </a:r>
            <a:r>
              <a:rPr lang="ko-KR" altLang="en-US" err="1" smtClean="0">
                <a:solidFill>
                  <a:schemeClr val="tx1"/>
                </a:solidFill>
              </a:rPr>
              <a:t>서보로 구성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다른 주파수에서 동작하는 비컨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(beacon)</a:t>
            </a:r>
            <a:r>
              <a:rPr lang="ko-KR" altLang="en-US" smtClean="0">
                <a:solidFill>
                  <a:schemeClr val="tx1"/>
                </a:solidFill>
              </a:rPr>
              <a:t>이라는 원거리에 위치한 두 개의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신호원이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변환기가 회전하며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한 개의 비컨 신호가 최대 진폭에 도달하면 자기 나침반의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err="1" smtClean="0">
                <a:solidFill>
                  <a:schemeClr val="tx1"/>
                </a:solidFill>
              </a:rPr>
              <a:t>표준값과 변환기의 방위를 비교하여 방위를 결정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다른 비컨에 대해서도 같은 방법을 이용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컴퓨터는 </a:t>
            </a:r>
            <a:r>
              <a:rPr lang="ko-KR" altLang="en-US">
                <a:solidFill>
                  <a:schemeClr val="tx1"/>
                </a:solidFill>
              </a:rPr>
              <a:t>이 데이터에 근거하여 정확한 로봇 위치를 </a:t>
            </a:r>
            <a:r>
              <a:rPr lang="ko-KR" altLang="en-US" smtClean="0">
                <a:solidFill>
                  <a:schemeClr val="tx1"/>
                </a:solidFill>
              </a:rPr>
              <a:t>결정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2099366297"/>
      </p:ext>
    </p:extLst>
  </p:cSld>
  <p:clrMapOvr>
    <a:masterClrMapping/>
  </p:clrMapOvr>
  <p:transition/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  <p:pic>
        <p:nvPicPr>
          <p:cNvPr id="14338" name="Picture 2" descr="C:\Users\admin\Desktop\hanbit\전기전자공학개론\교안\img\30\img\img_30-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610" y="1052736"/>
            <a:ext cx="7873266" cy="500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64452"/>
      </p:ext>
    </p:extLst>
  </p:cSld>
  <p:clrMapOvr>
    <a:masterClrMapping/>
  </p:clrMapOvr>
  <p:transition/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08720"/>
            <a:ext cx="8676964" cy="58326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무</a:t>
            </a:r>
            <a:r>
              <a:rPr lang="ko-KR" altLang="en-US"/>
              <a:t>선</a:t>
            </a:r>
            <a:r>
              <a:rPr lang="ko-KR" altLang="en-US" smtClean="0"/>
              <a:t> </a:t>
            </a:r>
            <a:r>
              <a:rPr lang="ko-KR" altLang="en-US"/>
              <a:t>방향 탐지</a:t>
            </a:r>
            <a:r>
              <a:rPr lang="en-US" altLang="ko-KR">
                <a:latin typeface="Comic Sans MS" pitchFamily="66" charset="0"/>
              </a:rPr>
              <a:t>(</a:t>
            </a:r>
            <a:r>
              <a:rPr lang="en-US" altLang="ko-KR" smtClean="0">
                <a:latin typeface="Comic Sans MS" pitchFamily="66" charset="0"/>
              </a:rPr>
              <a:t>RDF: Radio </a:t>
            </a:r>
            <a:r>
              <a:rPr lang="en-US" altLang="ko-KR">
                <a:latin typeface="Comic Sans MS" pitchFamily="66" charset="0"/>
              </a:rPr>
              <a:t>D</a:t>
            </a:r>
            <a:r>
              <a:rPr lang="en-US" altLang="ko-KR" smtClean="0">
                <a:latin typeface="Comic Sans MS" pitchFamily="66" charset="0"/>
              </a:rPr>
              <a:t>irection Finding)</a:t>
            </a:r>
            <a:endParaRPr lang="en-US" altLang="ko-KR"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신호강도 지시계와 회전하는 지향성 </a:t>
            </a:r>
            <a:r>
              <a:rPr lang="ko-KR" altLang="en-US">
                <a:solidFill>
                  <a:schemeClr val="tx1"/>
                </a:solidFill>
              </a:rPr>
              <a:t>안테나가 </a:t>
            </a:r>
            <a:r>
              <a:rPr lang="ko-KR" altLang="en-US" smtClean="0">
                <a:solidFill>
                  <a:schemeClr val="tx1"/>
                </a:solidFill>
              </a:rPr>
              <a:t>있</a:t>
            </a:r>
            <a:r>
              <a:rPr lang="ko-KR" altLang="en-US">
                <a:solidFill>
                  <a:schemeClr val="tx1"/>
                </a:solidFill>
              </a:rPr>
              <a:t>는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무선 수신기는 </a:t>
            </a:r>
            <a:r>
              <a:rPr lang="ko-KR" altLang="en-US" smtClean="0">
                <a:solidFill>
                  <a:schemeClr val="tx1"/>
                </a:solidFill>
              </a:rPr>
              <a:t>무선 주파 신호가 도착하는 방향을 알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자동차에 </a:t>
            </a:r>
            <a:r>
              <a:rPr lang="ko-KR" altLang="en-US">
                <a:solidFill>
                  <a:schemeClr val="tx1"/>
                </a:solidFill>
              </a:rPr>
              <a:t>장착된 </a:t>
            </a:r>
            <a:r>
              <a:rPr lang="ko-KR" altLang="en-US" smtClean="0">
                <a:solidFill>
                  <a:schemeClr val="tx1"/>
                </a:solidFill>
              </a:rPr>
              <a:t>무선 방향 탐지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장치는 무선 송신기 위치를 </a:t>
            </a:r>
            <a:r>
              <a:rPr lang="ko-KR" altLang="en-US">
                <a:solidFill>
                  <a:schemeClr val="tx1"/>
                </a:solidFill>
              </a:rPr>
              <a:t>쉽</a:t>
            </a:r>
            <a:r>
              <a:rPr lang="ko-KR" altLang="en-US" smtClean="0">
                <a:solidFill>
                  <a:schemeClr val="tx1"/>
                </a:solidFill>
              </a:rPr>
              <a:t>게 알아냄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두 개 이상의 다른 </a:t>
            </a:r>
            <a:r>
              <a:rPr lang="ko-KR" altLang="en-US">
                <a:solidFill>
                  <a:schemeClr val="tx1"/>
                </a:solidFill>
              </a:rPr>
              <a:t>주파수로 </a:t>
            </a:r>
            <a:r>
              <a:rPr lang="ko-KR" altLang="en-US" smtClean="0">
                <a:solidFill>
                  <a:schemeClr val="tx1"/>
                </a:solidFill>
              </a:rPr>
              <a:t>동작하는 무선 주파 송신기를 사용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자신의 위치를 알아낼 수 있다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약 </a:t>
            </a:r>
            <a:r>
              <a:rPr lang="en-US" altLang="ko-KR">
                <a:solidFill>
                  <a:schemeClr val="tx1"/>
                </a:solidFill>
              </a:rPr>
              <a:t>300MHz </a:t>
            </a:r>
            <a:r>
              <a:rPr lang="ko-KR" altLang="en-US" smtClean="0">
                <a:solidFill>
                  <a:schemeClr val="tx1"/>
                </a:solidFill>
              </a:rPr>
              <a:t>이하의 주파수에서 무선 방향 탐지 수신기는 소형 루프나 루프스틱 안테나를 이용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전자기장의 자기장만을 포획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수신된 신호 강도가 최소가 되는 널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(null)</a:t>
            </a:r>
            <a:r>
              <a:rPr lang="ko-KR" altLang="en-US">
                <a:solidFill>
                  <a:schemeClr val="tx1"/>
                </a:solidFill>
              </a:rPr>
              <a:t>이 </a:t>
            </a:r>
            <a:r>
              <a:rPr lang="ko-KR" altLang="en-US" smtClean="0">
                <a:solidFill>
                  <a:schemeClr val="tx1"/>
                </a:solidFill>
              </a:rPr>
              <a:t>될 때까지 루프가 회전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루프 </a:t>
            </a:r>
            <a:r>
              <a:rPr lang="ko-KR" altLang="en-US">
                <a:solidFill>
                  <a:schemeClr val="tx1"/>
                </a:solidFill>
              </a:rPr>
              <a:t>축이 </a:t>
            </a:r>
            <a:r>
              <a:rPr lang="ko-KR" altLang="en-US" smtClean="0">
                <a:solidFill>
                  <a:schemeClr val="tx1"/>
                </a:solidFill>
              </a:rPr>
              <a:t>송신기 방향의 라인에 놓이도록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충분하게 </a:t>
            </a:r>
            <a:r>
              <a:rPr lang="ko-KR" altLang="en-US">
                <a:solidFill>
                  <a:schemeClr val="tx1"/>
                </a:solidFill>
              </a:rPr>
              <a:t>떨어진 </a:t>
            </a:r>
            <a:r>
              <a:rPr lang="ko-KR" altLang="en-US" smtClean="0">
                <a:solidFill>
                  <a:schemeClr val="tx1"/>
                </a:solidFill>
              </a:rPr>
              <a:t>둘 이상의 지점에서 신호 강도를 판독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지도 위의 방위각 방위선의 교차점을 찾아 송신기의 위치를 정확히 파악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1208788071"/>
      </p:ext>
    </p:extLst>
  </p:cSld>
  <p:clrMapOvr>
    <a:masterClrMapping/>
  </p:clrMapOvr>
  <p:transition/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46820"/>
            <a:ext cx="8676964" cy="55446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무</a:t>
            </a:r>
            <a:r>
              <a:rPr lang="ko-KR" altLang="en-US"/>
              <a:t>선</a:t>
            </a:r>
            <a:r>
              <a:rPr lang="ko-KR" altLang="en-US" smtClean="0"/>
              <a:t> </a:t>
            </a:r>
            <a:r>
              <a:rPr lang="ko-KR" altLang="en-US"/>
              <a:t>방향 탐지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RDF: Radio 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</a:t>
            </a: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irection Finding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  <a:endParaRPr lang="en-US" altLang="ko-KR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</a:rPr>
              <a:t>300MHz </a:t>
            </a:r>
            <a:r>
              <a:rPr lang="ko-KR" altLang="en-US">
                <a:solidFill>
                  <a:schemeClr val="tx1"/>
                </a:solidFill>
              </a:rPr>
              <a:t>이상의 주파수에서 </a:t>
            </a:r>
            <a:r>
              <a:rPr lang="ko-KR" altLang="en-US" smtClean="0">
                <a:solidFill>
                  <a:schemeClr val="tx1"/>
                </a:solidFill>
              </a:rPr>
              <a:t>야기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>
                <a:solidFill>
                  <a:schemeClr val="tx1"/>
                </a:solidFill>
              </a:rPr>
              <a:t>쿼드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접시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나선형 안테나 등의 지향성 송수신 안테나는 소형 루프 안테나보다 결과가 더 좋다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무선 방향 탐지용으로 사용할 때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방위각의 방위는 신호의 최대 상태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혹은 피크값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항법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(navigation)</a:t>
            </a:r>
            <a:r>
              <a:rPr lang="ko-KR" altLang="en-US">
                <a:solidFill>
                  <a:schemeClr val="tx1"/>
                </a:solidFill>
              </a:rPr>
              <a:t>은 연속된 기간 동안 장치를 사용하여 시간에 대한 위치 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    </a:t>
            </a:r>
            <a:r>
              <a:rPr lang="ko-KR" altLang="en-US">
                <a:solidFill>
                  <a:schemeClr val="tx1"/>
                </a:solidFill>
              </a:rPr>
              <a:t>함수를 얻음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선박이 </a:t>
            </a:r>
            <a:r>
              <a:rPr lang="ko-KR" altLang="en-US">
                <a:solidFill>
                  <a:schemeClr val="tx1"/>
                </a:solidFill>
              </a:rPr>
              <a:t>예정된 항로로 운항 중인지 알 수 있다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군사적 </a:t>
            </a:r>
            <a:r>
              <a:rPr lang="ko-KR" altLang="en-US">
                <a:solidFill>
                  <a:schemeClr val="tx1"/>
                </a:solidFill>
              </a:rPr>
              <a:t>목표물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허리케인의 경로를 </a:t>
            </a:r>
            <a:r>
              <a:rPr lang="ko-KR" altLang="en-US" smtClean="0">
                <a:solidFill>
                  <a:schemeClr val="tx1"/>
                </a:solidFill>
              </a:rPr>
              <a:t>추적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위치 시스템</a:t>
            </a:r>
          </a:p>
        </p:txBody>
      </p:sp>
    </p:spTree>
    <p:extLst>
      <p:ext uri="{BB962C8B-B14F-4D97-AF65-F5344CB8AC3E}">
        <p14:creationId xmlns:p14="http://schemas.microsoft.com/office/powerpoint/2010/main" val="2549574059"/>
      </p:ext>
    </p:extLst>
  </p:cSld>
  <p:clrMapOvr>
    <a:masterClrMapping/>
  </p:clrMapOvr>
  <p:transition/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37295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플럭스게이트 자속력</a:t>
            </a:r>
            <a:r>
              <a:rPr lang="en-US" altLang="ko-KR" smtClean="0">
                <a:latin typeface="Comic Sans MS" pitchFamily="66" charset="0"/>
              </a:rPr>
              <a:t>(</a:t>
            </a:r>
            <a:r>
              <a:rPr lang="en-US" altLang="ko-KR">
                <a:latin typeface="Comic Sans MS" pitchFamily="66" charset="0"/>
              </a:rPr>
              <a:t>fluxgate magnetometer)</a:t>
            </a:r>
            <a:endParaRPr lang="ko-KR" altLang="en-US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이동 로봇의 위치 센서가 동작하지 않는 환경에서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감도 </a:t>
            </a:r>
            <a:r>
              <a:rPr lang="ko-KR" altLang="en-US">
                <a:solidFill>
                  <a:schemeClr val="tx1"/>
                </a:solidFill>
              </a:rPr>
              <a:t>높은 자기 </a:t>
            </a:r>
            <a:r>
              <a:rPr lang="ko-KR" altLang="en-US" smtClean="0">
                <a:solidFill>
                  <a:schemeClr val="tx1"/>
                </a:solidFill>
              </a:rPr>
              <a:t>수용체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(magnetic receptor)</a:t>
            </a:r>
            <a:r>
              <a:rPr lang="ko-KR" altLang="en-US" smtClean="0">
                <a:solidFill>
                  <a:schemeClr val="tx1"/>
                </a:solidFill>
              </a:rPr>
              <a:t>와 마이크로컴퓨터로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인위적으로 </a:t>
            </a:r>
            <a:r>
              <a:rPr lang="ko-KR" altLang="en-US">
                <a:solidFill>
                  <a:schemeClr val="tx1"/>
                </a:solidFill>
              </a:rPr>
              <a:t>생성된 자기장의 존재를 </a:t>
            </a:r>
            <a:r>
              <a:rPr lang="ko-KR" altLang="en-US" smtClean="0">
                <a:solidFill>
                  <a:schemeClr val="tx1"/>
                </a:solidFill>
              </a:rPr>
              <a:t>감지하여 변화를 검출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로봇은 벽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바닥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천장에서 발생되는 자력선속의 방향을 조사하여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방 </a:t>
            </a:r>
            <a:r>
              <a:rPr lang="ko-KR" altLang="en-US">
                <a:solidFill>
                  <a:schemeClr val="tx1"/>
                </a:solidFill>
              </a:rPr>
              <a:t>안의 각 </a:t>
            </a:r>
            <a:r>
              <a:rPr lang="ko-KR" altLang="en-US" smtClean="0">
                <a:solidFill>
                  <a:schemeClr val="tx1"/>
                </a:solidFill>
              </a:rPr>
              <a:t>점의 자속선은 고유한 방향과 세기를 갖는다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로봇이 동작하는 환경에서 자속선 벡터와 각 점은 일대일로 대응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방의 모든 위치를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변수 함수로 표현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로봇 제어기는 이 함수를 프로그램할 수 있고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수 </a:t>
            </a:r>
            <a:r>
              <a:rPr lang="en-US" altLang="ko-KR" smtClean="0">
                <a:solidFill>
                  <a:schemeClr val="tx1"/>
                </a:solidFill>
              </a:rPr>
              <a:t>mm</a:t>
            </a:r>
            <a:r>
              <a:rPr lang="ko-KR" altLang="en-US" smtClean="0">
                <a:solidFill>
                  <a:schemeClr val="tx1"/>
                </a:solidFill>
              </a:rPr>
              <a:t>이내의 특정 위치에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정확히 로봇을 제어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항법</a:t>
            </a:r>
          </a:p>
        </p:txBody>
      </p:sp>
    </p:spTree>
    <p:extLst>
      <p:ext uri="{BB962C8B-B14F-4D97-AF65-F5344CB8AC3E}">
        <p14:creationId xmlns:p14="http://schemas.microsoft.com/office/powerpoint/2010/main" val="3469402320"/>
      </p:ext>
    </p:extLst>
  </p:cSld>
  <p:clrMapOvr>
    <a:masterClrMapping/>
  </p:clrMapOvr>
  <p:transition/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37295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로란</a:t>
            </a:r>
            <a:r>
              <a:rPr lang="en-US" altLang="ko-KR">
                <a:latin typeface="Comic Sans MS" pitchFamily="66" charset="0"/>
              </a:rPr>
              <a:t>(</a:t>
            </a:r>
            <a:r>
              <a:rPr lang="en-US" altLang="ko-KR" smtClean="0">
                <a:latin typeface="Comic Sans MS" pitchFamily="66" charset="0"/>
              </a:rPr>
              <a:t>loran: long-range navigation)</a:t>
            </a:r>
            <a:endParaRPr lang="ko-KR" altLang="en-US"/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로란은 </a:t>
            </a:r>
            <a:r>
              <a:rPr lang="ko-KR" altLang="en-US">
                <a:solidFill>
                  <a:schemeClr val="tx1"/>
                </a:solidFill>
              </a:rPr>
              <a:t>가장 오래된 </a:t>
            </a:r>
            <a:r>
              <a:rPr lang="ko-KR" altLang="en-US" smtClean="0">
                <a:solidFill>
                  <a:schemeClr val="tx1"/>
                </a:solidFill>
              </a:rPr>
              <a:t>전자항법 시스템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시스템은 특정 </a:t>
            </a:r>
            <a:r>
              <a:rPr lang="ko-KR" altLang="en-US">
                <a:solidFill>
                  <a:schemeClr val="tx1"/>
                </a:solidFill>
              </a:rPr>
              <a:t>위치에서 </a:t>
            </a:r>
            <a:r>
              <a:rPr lang="ko-KR" altLang="en-US" smtClean="0">
                <a:solidFill>
                  <a:schemeClr val="tx1"/>
                </a:solidFill>
              </a:rPr>
              <a:t>다수의 송신기를 이용하여 </a:t>
            </a:r>
            <a:r>
              <a:rPr lang="en-US" altLang="ko-KR" smtClean="0">
                <a:solidFill>
                  <a:schemeClr val="tx1"/>
                </a:solidFill>
              </a:rPr>
              <a:t>2MHz </a:t>
            </a:r>
            <a:r>
              <a:rPr lang="ko-KR" altLang="en-US" smtClean="0">
                <a:solidFill>
                  <a:schemeClr val="tx1"/>
                </a:solidFill>
              </a:rPr>
              <a:t>이하의 저주파수에서 중간 주파수 범위에 </a:t>
            </a:r>
            <a:r>
              <a:rPr lang="en-US" altLang="ko-KR" smtClean="0">
                <a:solidFill>
                  <a:schemeClr val="tx1"/>
                </a:solidFill>
              </a:rPr>
              <a:t>RF </a:t>
            </a:r>
            <a:r>
              <a:rPr lang="ko-KR" altLang="en-US">
                <a:solidFill>
                  <a:schemeClr val="tx1"/>
                </a:solidFill>
              </a:rPr>
              <a:t>펄스를 </a:t>
            </a:r>
            <a:r>
              <a:rPr lang="ko-KR" altLang="en-US" smtClean="0">
                <a:solidFill>
                  <a:schemeClr val="tx1"/>
                </a:solidFill>
              </a:rPr>
              <a:t>송</a:t>
            </a:r>
            <a:r>
              <a:rPr lang="ko-KR" altLang="en-US">
                <a:solidFill>
                  <a:schemeClr val="tx1"/>
                </a:solidFill>
              </a:rPr>
              <a:t>신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대양을 항해하는 배에 탑재된 컴퓨터는 이미 알고 있는 위치와 두 개의 다른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송신기에서 수신한 신호의 시간차를 비교하여 배의 위치를 결정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라디오파가 </a:t>
            </a:r>
            <a:r>
              <a:rPr lang="ko-KR" altLang="en-US">
                <a:solidFill>
                  <a:schemeClr val="tx1"/>
                </a:solidFill>
              </a:rPr>
              <a:t>자유공간에서 빛의 속도로 전파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rgbClr val="0000FF"/>
                </a:solidFill>
              </a:rPr>
              <a:t>약 </a:t>
            </a:r>
            <a:r>
              <a:rPr lang="en-US" altLang="ko-KR" smtClean="0">
                <a:solidFill>
                  <a:srgbClr val="0000FF"/>
                </a:solidFill>
              </a:rPr>
              <a:t>299,792km/s 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된다는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사실에 기초하여 컴퓨터는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각 </a:t>
            </a:r>
            <a:r>
              <a:rPr lang="ko-KR" altLang="en-US" smtClean="0">
                <a:solidFill>
                  <a:schemeClr val="tx1"/>
                </a:solidFill>
              </a:rPr>
              <a:t>송신기까지의 </a:t>
            </a:r>
            <a:r>
              <a:rPr lang="ko-KR" altLang="en-US">
                <a:solidFill>
                  <a:schemeClr val="tx1"/>
                </a:solidFill>
              </a:rPr>
              <a:t>거리를 </a:t>
            </a:r>
            <a:r>
              <a:rPr lang="ko-KR" altLang="en-US" smtClean="0">
                <a:solidFill>
                  <a:schemeClr val="tx1"/>
                </a:solidFill>
              </a:rPr>
              <a:t>결정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이 데이터로 송신기에서 배까지의 상대적인 위치를 계산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최근에 로란은 위성 </a:t>
            </a:r>
            <a:r>
              <a:rPr lang="ko-KR" altLang="en-US">
                <a:solidFill>
                  <a:schemeClr val="tx1"/>
                </a:solidFill>
              </a:rPr>
              <a:t>위치확인 시스템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en-US" altLang="ko-KR" smtClean="0">
                <a:solidFill>
                  <a:schemeClr val="tx1"/>
                </a:solidFill>
              </a:rPr>
              <a:t>GPS)</a:t>
            </a:r>
            <a:r>
              <a:rPr lang="ko-KR" altLang="en-US">
                <a:solidFill>
                  <a:schemeClr val="tx1"/>
                </a:solidFill>
              </a:rPr>
              <a:t>으로 </a:t>
            </a:r>
            <a:r>
              <a:rPr lang="ko-KR" altLang="en-US" smtClean="0">
                <a:solidFill>
                  <a:schemeClr val="tx1"/>
                </a:solidFill>
              </a:rPr>
              <a:t>대체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항법</a:t>
            </a:r>
          </a:p>
        </p:txBody>
      </p:sp>
    </p:spTree>
    <p:extLst>
      <p:ext uri="{BB962C8B-B14F-4D97-AF65-F5344CB8AC3E}">
        <p14:creationId xmlns:p14="http://schemas.microsoft.com/office/powerpoint/2010/main" val="2963948917"/>
      </p:ext>
    </p:extLst>
  </p:cSld>
  <p:clrMapOvr>
    <a:masterClrMapping/>
  </p:clrMapOvr>
  <p:transition/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46820"/>
            <a:ext cx="882098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위성 </a:t>
            </a:r>
            <a:r>
              <a:rPr lang="ko-KR" altLang="en-US"/>
              <a:t>위치확인 시스템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GPS: 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Global Positioning System)</a:t>
            </a:r>
            <a:r>
              <a:rPr lang="ko-KR" altLang="en-US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전 </a:t>
            </a:r>
            <a:r>
              <a:rPr lang="ko-KR" altLang="en-US" smtClean="0">
                <a:solidFill>
                  <a:schemeClr val="tx1"/>
                </a:solidFill>
              </a:rPr>
              <a:t>세계 </a:t>
            </a:r>
            <a:r>
              <a:rPr lang="ko-KR" altLang="en-US">
                <a:solidFill>
                  <a:schemeClr val="tx1"/>
                </a:solidFill>
              </a:rPr>
              <a:t>기지국에서 </a:t>
            </a:r>
            <a:r>
              <a:rPr lang="ko-KR" altLang="en-US" smtClean="0">
                <a:solidFill>
                  <a:schemeClr val="tx1"/>
                </a:solidFill>
              </a:rPr>
              <a:t>동작하는 무선 위치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및 무선 항법 </a:t>
            </a:r>
            <a:r>
              <a:rPr lang="ko-KR" altLang="en-US">
                <a:solidFill>
                  <a:schemeClr val="tx1"/>
                </a:solidFill>
              </a:rPr>
              <a:t>장치의 네트워크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몇 </a:t>
            </a:r>
            <a:r>
              <a:rPr lang="ko-KR" altLang="en-US">
                <a:solidFill>
                  <a:schemeClr val="tx1"/>
                </a:solidFill>
              </a:rPr>
              <a:t>개의 인공위성을 </a:t>
            </a:r>
            <a:r>
              <a:rPr lang="ko-KR" altLang="en-US" smtClean="0">
                <a:solidFill>
                  <a:schemeClr val="tx1"/>
                </a:solidFill>
              </a:rPr>
              <a:t>사용하여 </a:t>
            </a:r>
            <a:r>
              <a:rPr lang="ko-KR" altLang="en-US">
                <a:solidFill>
                  <a:schemeClr val="tx1"/>
                </a:solidFill>
              </a:rPr>
              <a:t>위도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경도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고도를 결정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모든 </a:t>
            </a:r>
            <a:r>
              <a:rPr lang="en-US" altLang="ko-KR">
                <a:solidFill>
                  <a:schemeClr val="tx1"/>
                </a:solidFill>
              </a:rPr>
              <a:t>GPS </a:t>
            </a:r>
            <a:r>
              <a:rPr lang="ko-KR" altLang="en-US">
                <a:solidFill>
                  <a:schemeClr val="tx1"/>
                </a:solidFill>
              </a:rPr>
              <a:t>위성은 라디오파 스펙트럼의 마이크로파 </a:t>
            </a:r>
            <a:r>
              <a:rPr lang="ko-KR" altLang="en-US" smtClean="0">
                <a:solidFill>
                  <a:schemeClr val="tx1"/>
                </a:solidFill>
              </a:rPr>
              <a:t>영역에서 </a:t>
            </a:r>
            <a:r>
              <a:rPr lang="ko-KR" altLang="en-US">
                <a:solidFill>
                  <a:schemeClr val="tx1"/>
                </a:solidFill>
              </a:rPr>
              <a:t>신호를 송신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신호는 수신기에서 측정할 수 있게 시간 정보를 담은 후 부호로 변조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GPS </a:t>
            </a:r>
            <a:r>
              <a:rPr lang="ko-KR" altLang="en-US">
                <a:solidFill>
                  <a:schemeClr val="tx1"/>
                </a:solidFill>
              </a:rPr>
              <a:t>수신기는 </a:t>
            </a:r>
            <a:r>
              <a:rPr lang="ko-KR" altLang="en-US" smtClean="0">
                <a:solidFill>
                  <a:schemeClr val="tx1"/>
                </a:solidFill>
              </a:rPr>
              <a:t>몇몇 다른  위성까지의 </a:t>
            </a:r>
            <a:r>
              <a:rPr lang="ko-KR" altLang="en-US">
                <a:solidFill>
                  <a:schemeClr val="tx1"/>
                </a:solidFill>
              </a:rPr>
              <a:t>거리를 측정하여 </a:t>
            </a:r>
            <a:r>
              <a:rPr lang="ko-KR" altLang="en-US" smtClean="0">
                <a:solidFill>
                  <a:schemeClr val="tx1"/>
                </a:solidFill>
              </a:rPr>
              <a:t>자신의 위치를 </a:t>
            </a:r>
            <a:r>
              <a:rPr lang="ko-KR" altLang="en-US">
                <a:solidFill>
                  <a:schemeClr val="tx1"/>
                </a:solidFill>
              </a:rPr>
              <a:t>결정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위성과 </a:t>
            </a:r>
            <a:r>
              <a:rPr lang="ko-KR" altLang="en-US">
                <a:solidFill>
                  <a:schemeClr val="tx1"/>
                </a:solidFill>
              </a:rPr>
              <a:t>수신기 사이를 </a:t>
            </a:r>
            <a:r>
              <a:rPr lang="ko-KR" altLang="en-US">
                <a:solidFill>
                  <a:srgbClr val="0000FF"/>
                </a:solidFill>
              </a:rPr>
              <a:t>왕복하는 신호 시간</a:t>
            </a:r>
            <a:r>
              <a:rPr lang="ko-KR" altLang="en-US">
                <a:solidFill>
                  <a:schemeClr val="tx1"/>
                </a:solidFill>
              </a:rPr>
              <a:t>을 정확히 측정하여 </a:t>
            </a:r>
            <a:r>
              <a:rPr lang="ko-KR" altLang="en-US" smtClean="0">
                <a:solidFill>
                  <a:schemeClr val="tx1"/>
                </a:solidFill>
              </a:rPr>
              <a:t>구한다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이 과정은 지상에서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차원으로 이루어지지 않고 공간에서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차원으로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이루어지는 것을 제외하면 오래 전에 사용된 항법용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각 측량 방식과 동일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항법</a:t>
            </a:r>
          </a:p>
        </p:txBody>
      </p:sp>
    </p:spTree>
    <p:extLst>
      <p:ext uri="{BB962C8B-B14F-4D97-AF65-F5344CB8AC3E}">
        <p14:creationId xmlns:p14="http://schemas.microsoft.com/office/powerpoint/2010/main" val="1061423184"/>
      </p:ext>
    </p:extLst>
  </p:cSld>
  <p:clrMapOvr>
    <a:masterClrMapping/>
  </p:clrMapOvr>
  <p:transition/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42628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위성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위치확인 시스템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GPS: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Global Positioning System)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전자기파는 우주공간보다 전리층에서 다소 느리게 전파됨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감도 정도는 신호주파수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상층 대기 내의 이온화 밀도 및 전리층을 잘 통과할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 수 있는 각도에 따라 달라짐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GPS</a:t>
            </a:r>
            <a:r>
              <a:rPr lang="ko-KR" altLang="en-US">
                <a:solidFill>
                  <a:schemeClr val="tx1"/>
                </a:solidFill>
              </a:rPr>
              <a:t>는 </a:t>
            </a:r>
            <a:r>
              <a:rPr lang="ko-KR" altLang="en-US" smtClean="0">
                <a:solidFill>
                  <a:schemeClr val="tx1"/>
                </a:solidFill>
              </a:rPr>
              <a:t>이러한 효과를 </a:t>
            </a:r>
            <a:r>
              <a:rPr lang="ko-KR" altLang="en-US">
                <a:solidFill>
                  <a:schemeClr val="tx1"/>
                </a:solidFill>
              </a:rPr>
              <a:t>보상하기 위해 </a:t>
            </a:r>
            <a:r>
              <a:rPr lang="en-US" altLang="ko-KR">
                <a:solidFill>
                  <a:schemeClr val="tx1"/>
                </a:solidFill>
              </a:rPr>
              <a:t>2</a:t>
            </a:r>
            <a:r>
              <a:rPr lang="ko-KR" altLang="en-US">
                <a:solidFill>
                  <a:schemeClr val="tx1"/>
                </a:solidFill>
              </a:rPr>
              <a:t>중 주파수 </a:t>
            </a:r>
            <a:r>
              <a:rPr lang="ko-KR" altLang="en-US" smtClean="0">
                <a:solidFill>
                  <a:schemeClr val="tx1"/>
                </a:solidFill>
              </a:rPr>
              <a:t>송신 방법을 이용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GPS </a:t>
            </a:r>
            <a:r>
              <a:rPr lang="ko-KR" altLang="en-US" smtClean="0">
                <a:solidFill>
                  <a:schemeClr val="tx1"/>
                </a:solidFill>
              </a:rPr>
              <a:t>위성에서 수신한 정보를 처리하기 위해 컴퓨터를 이용하여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사용자에게 수 </a:t>
            </a:r>
            <a:r>
              <a:rPr lang="en-US" altLang="ko-KR" smtClean="0">
                <a:solidFill>
                  <a:schemeClr val="tx1"/>
                </a:solidFill>
              </a:rPr>
              <a:t>m </a:t>
            </a:r>
            <a:r>
              <a:rPr lang="ko-KR" altLang="en-US" smtClean="0">
                <a:solidFill>
                  <a:schemeClr val="tx1"/>
                </a:solidFill>
              </a:rPr>
              <a:t>이내의 정확한 위치를 알려줌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항법</a:t>
            </a:r>
          </a:p>
        </p:txBody>
      </p:sp>
    </p:spTree>
    <p:extLst>
      <p:ext uri="{BB962C8B-B14F-4D97-AF65-F5344CB8AC3E}">
        <p14:creationId xmlns:p14="http://schemas.microsoft.com/office/powerpoint/2010/main" val="1164080699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3316" name="직사각형 14"/>
          <p:cNvSpPr>
            <a:spLocks noChangeArrowheads="1"/>
          </p:cNvSpPr>
          <p:nvPr/>
        </p:nvSpPr>
        <p:spPr bwMode="auto">
          <a:xfrm>
            <a:off x="704850" y="1266440"/>
            <a:ext cx="903605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④ 근접 스위치 (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Proximity Switch)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발진회로나 브리지 회로 및 증폭기로 구성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검출하고자 하는 금속체나 자성체 등의 </a:t>
            </a:r>
            <a:r>
              <a:rPr lang="ko-KR" altLang="en-US" sz="1400" b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물체의 접근에 의하여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전계나 자계의 변화를 검출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.(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비접촉식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 부품들이 몰딩되어 제조되므로 열악한 환경에서도 사용이 가능하고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진동이나 충격에도 특성이 우수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 부품이 반도체로 구성되어 수명이 길고 보수가 불필요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079563"/>
              </p:ext>
            </p:extLst>
          </p:nvPr>
        </p:nvGraphicFramePr>
        <p:xfrm>
          <a:off x="884238" y="3068638"/>
          <a:ext cx="8605836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431">
                  <a:extLst>
                    <a:ext uri="{9D8B030D-6E8A-4147-A177-3AD203B41FA5}"/>
                  </a:extLst>
                </a:gridCol>
                <a:gridCol w="3865584">
                  <a:extLst>
                    <a:ext uri="{9D8B030D-6E8A-4147-A177-3AD203B41FA5}"/>
                  </a:extLst>
                </a:gridCol>
                <a:gridCol w="4055821">
                  <a:extLst>
                    <a:ext uri="{9D8B030D-6E8A-4147-A177-3AD203B41FA5}"/>
                  </a:extLst>
                </a:gridCol>
              </a:tblGrid>
              <a:tr h="370681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 분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정전용량형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유도용량형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68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특 징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유도전극과 </a:t>
                      </a:r>
                      <a:r>
                        <a:rPr lang="ko-KR" altLang="en-US" sz="130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대지사이</a:t>
                      </a:r>
                      <a:r>
                        <a:rPr lang="ko-KR" altLang="en-US" sz="130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정전용량 변화 검출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발진용 </a:t>
                      </a:r>
                      <a:r>
                        <a:rPr lang="ko-KR" altLang="en-US" sz="130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코일의 유도용량변화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검출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7068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장 점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물체 검출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검출거리 김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스위칭 주파수가 높다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(2KHz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정교하다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7068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단 점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스위칭 주파수가 짧다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(10Hz)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금속체만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해당됨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검출거리 짧음</a:t>
                      </a:r>
                      <a:r>
                        <a:rPr lang="en-US" altLang="ko-KR" sz="13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3" marR="36003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13339" name="_x170051864" descr="EMB00001e0004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5325" y="4760913"/>
            <a:ext cx="17780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0" name="_x170113704" descr="DRW00001e0004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25" y="4968875"/>
            <a:ext cx="12715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_x170114104" descr="DRW00001e0004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7438" y="4945063"/>
            <a:ext cx="13208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2" name="직사각형 14"/>
          <p:cNvSpPr>
            <a:spLocks noChangeArrowheads="1"/>
          </p:cNvSpPr>
          <p:nvPr/>
        </p:nvSpPr>
        <p:spPr bwMode="auto">
          <a:xfrm>
            <a:off x="739775" y="5656263"/>
            <a:ext cx="88931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                                                                                a </a:t>
            </a:r>
            <a:r>
              <a:rPr lang="ko-KR" altLang="en-US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접점                          </a:t>
            </a:r>
            <a:r>
              <a:rPr lang="en-US" altLang="ko-KR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b </a:t>
            </a:r>
            <a:r>
              <a:rPr lang="ko-KR" altLang="en-US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접점</a:t>
            </a:r>
            <a:endParaRPr lang="en-US" altLang="ko-KR" sz="14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                        </a:t>
            </a:r>
            <a:r>
              <a:rPr lang="ko-KR" altLang="en-US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실물 사진                                                          접점 기호</a:t>
            </a:r>
            <a:endParaRPr lang="en-US" altLang="ko-KR" sz="14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1052736"/>
            <a:ext cx="8712968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</a:t>
            </a:r>
            <a:r>
              <a:rPr lang="ko-KR" altLang="en-US" smtClean="0">
                <a:solidFill>
                  <a:schemeClr val="tx1"/>
                </a:solidFill>
              </a:rPr>
              <a:t>점 </a:t>
            </a:r>
            <a:r>
              <a:rPr lang="ko-KR" altLang="en-US">
                <a:solidFill>
                  <a:schemeClr val="tx1"/>
                </a:solidFill>
              </a:rPr>
              <a:t>자동차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트럭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레저보트 등에 </a:t>
            </a:r>
            <a:r>
              <a:rPr lang="en-US" altLang="ko-KR" smtClean="0">
                <a:solidFill>
                  <a:schemeClr val="tx1"/>
                </a:solidFill>
              </a:rPr>
              <a:t>GPS </a:t>
            </a:r>
            <a:r>
              <a:rPr lang="ko-KR" altLang="en-US">
                <a:solidFill>
                  <a:schemeClr val="tx1"/>
                </a:solidFill>
              </a:rPr>
              <a:t>수신기를 장착하는 일이 늘어남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자동차로 장거리를 운전하다 길을 잃을 경우 </a:t>
            </a:r>
            <a:r>
              <a:rPr lang="en-US" altLang="ko-KR" smtClean="0">
                <a:solidFill>
                  <a:schemeClr val="tx1"/>
                </a:solidFill>
              </a:rPr>
              <a:t>GPS</a:t>
            </a:r>
            <a:r>
              <a:rPr lang="ko-KR" altLang="en-US" smtClean="0">
                <a:solidFill>
                  <a:schemeClr val="tx1"/>
                </a:solidFill>
              </a:rPr>
              <a:t>로 자신의 위치 파악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휴대전화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무선 인터넷 접속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생활 무전기 무선 송수신기나 아마추어 무선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송수신기를 이용하여 도움을 청할 수도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읽기 쉬운 지도에 자신의 위치를 정확히 나타낼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항법</a:t>
            </a:r>
          </a:p>
        </p:txBody>
      </p:sp>
      <p:pic>
        <p:nvPicPr>
          <p:cNvPr id="15362" name="Picture 2" descr="C:\Users\admin\Desktop\hanbit\전기전자공학개론\교안\img\30\img\img_30-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3429000"/>
            <a:ext cx="7064181" cy="28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50395"/>
      </p:ext>
    </p:extLst>
  </p:cSld>
  <p:clrMapOvr>
    <a:masterClrMapping/>
  </p:clrMapOvr>
  <p:transition/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863485336"/>
      </p:ext>
    </p:extLst>
  </p:cSld>
  <p:clrMapOvr>
    <a:masterClrMapping/>
  </p:clrMapOvr>
  <p:transition/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839045" y="1052736"/>
            <a:ext cx="4325243" cy="53285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800" b="1" smtClean="0">
                <a:latin typeface="+mj-ea"/>
                <a:ea typeface="+mj-ea"/>
              </a:rPr>
              <a:t>1. </a:t>
            </a:r>
            <a:r>
              <a:rPr lang="ko-KR" altLang="en-US" sz="2800" b="1" smtClean="0">
                <a:latin typeface="+mj-ea"/>
                <a:ea typeface="+mj-ea"/>
              </a:rPr>
              <a:t>감시 시스템</a:t>
            </a:r>
            <a:endParaRPr lang="en-US" altLang="ko-KR" sz="2800" b="1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b="1" smtClean="0">
                <a:latin typeface="+mj-ea"/>
                <a:ea typeface="+mj-ea"/>
              </a:rPr>
              <a:t>2. </a:t>
            </a:r>
            <a:r>
              <a:rPr lang="ko-KR" altLang="en-US" sz="2800" b="1" smtClean="0">
                <a:latin typeface="+mj-ea"/>
                <a:ea typeface="+mj-ea"/>
              </a:rPr>
              <a:t>로봇 세대와 응용</a:t>
            </a:r>
            <a:endParaRPr lang="en-US" altLang="ko-KR" sz="2800" b="1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b="1" smtClean="0">
                <a:latin typeface="+mj-ea"/>
                <a:ea typeface="+mj-ea"/>
              </a:rPr>
              <a:t>3. </a:t>
            </a:r>
            <a:r>
              <a:rPr lang="ko-KR" altLang="en-US" sz="2800" b="1" smtClean="0">
                <a:latin typeface="+mj-ea"/>
                <a:ea typeface="+mj-ea"/>
              </a:rPr>
              <a:t>로봇 네비게이션</a:t>
            </a:r>
            <a:endParaRPr lang="en-US" altLang="ko-KR" sz="2800" b="1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b="1" smtClean="0">
                <a:latin typeface="+mj-ea"/>
                <a:ea typeface="+mj-ea"/>
              </a:rPr>
              <a:t>4. </a:t>
            </a:r>
            <a:r>
              <a:rPr lang="ko-KR" altLang="en-US" sz="2800" b="1" err="1" smtClean="0">
                <a:latin typeface="+mj-ea"/>
                <a:ea typeface="+mj-ea"/>
              </a:rPr>
              <a:t>텔레 프레젼스</a:t>
            </a:r>
            <a:endParaRPr lang="en-US" altLang="ko-KR" sz="2800" b="1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b="1" smtClean="0">
                <a:latin typeface="+mj-ea"/>
                <a:ea typeface="+mj-ea"/>
              </a:rPr>
              <a:t>5. </a:t>
            </a:r>
            <a:r>
              <a:rPr lang="ko-KR" altLang="en-US" sz="2800" b="1" smtClean="0">
                <a:latin typeface="+mj-ea"/>
                <a:ea typeface="+mj-ea"/>
              </a:rPr>
              <a:t>인공 지능</a:t>
            </a:r>
            <a:endParaRPr lang="en-US" altLang="ko-KR" sz="2800" b="1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4319" y="116632"/>
            <a:ext cx="5831977" cy="64807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ct val="0"/>
              </a:spcAft>
              <a:defRPr/>
            </a:pPr>
            <a:r>
              <a:rPr lang="ko-KR" altLang="en-US" sz="3600" smtClean="0">
                <a:latin typeface="HY견고딕" pitchFamily="18" charset="-127"/>
                <a:ea typeface="HY견고딕" pitchFamily="18" charset="-127"/>
              </a:rPr>
              <a:t>목</a:t>
            </a:r>
            <a:r>
              <a:rPr lang="en-US" altLang="ko-KR" sz="360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mtClean="0">
                <a:latin typeface="HY견고딕" pitchFamily="18" charset="-127"/>
                <a:ea typeface="HY견고딕" pitchFamily="18" charset="-127"/>
              </a:rPr>
              <a:t>차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153819"/>
      </p:ext>
    </p:extLst>
  </p:cSld>
  <p:clrMapOvr>
    <a:masterClrMapping/>
  </p:clrMapOvr>
  <p:transition/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메카트로닉스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(mechatronics)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복잡한 전자공학과 기계공학을 결합한 장비를 통틀어 부름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r>
              <a:rPr lang="ko-KR" altLang="en-US" smtClean="0"/>
              <a:t>감시 시스템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대부분 무선 송신기와 수신기로 구성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일부 시스템은 적외선이나 가시광선 파장의 레이저를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전선이나 케이블로 연결되어 있기도 하다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수신기와 연결된 신호로 제어되는 로봇 등의 기계 하드웨어로 되어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r>
              <a:rPr lang="ko-KR" altLang="en-US" smtClean="0"/>
              <a:t>베이비 모니터</a:t>
            </a:r>
            <a:r>
              <a:rPr lang="en-US" altLang="ko-KR" smtClean="0">
                <a:latin typeface="Comic Sans MS" pitchFamily="66" charset="0"/>
              </a:rPr>
              <a:t>(baby monitor)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송신기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감도 높은 마이크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휩 안테나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(whip antenna)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전원 공급장치로 구성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휴대용 수신기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배터리로 동작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짧은 안테나를 사용하여 약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50m </a:t>
            </a:r>
            <a:r>
              <a:rPr lang="ko-KR" altLang="en-US" smtClean="0">
                <a:solidFill>
                  <a:schemeClr val="tx1"/>
                </a:solidFill>
              </a:rPr>
              <a:t>정도 이상의 거리에서 신호 수신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동일한 채널로 동작하는 다른 무선 송신기로부터 간섭 받을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일부 베이비 모니터는 선택 가능한 다채널로 구성되어 간섭을 일으키지 않음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만일 간섭이 나타나면 사용자가 채널을 바꾸면 됨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700015"/>
      </p:ext>
    </p:extLst>
  </p:cSld>
  <p:clrMapOvr>
    <a:masterClrMapping/>
  </p:clrMapOvr>
  <p:transition/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52153"/>
            <a:ext cx="8712968" cy="5328592"/>
          </a:xfrm>
        </p:spPr>
        <p:txBody>
          <a:bodyPr/>
          <a:lstStyle/>
          <a:p>
            <a:r>
              <a:rPr lang="ko-KR" altLang="en-US" smtClean="0"/>
              <a:t>화재경보기</a:t>
            </a:r>
            <a:r>
              <a:rPr lang="en-US" altLang="ko-KR" smtClean="0">
                <a:latin typeface="Comic Sans MS" pitchFamily="66" charset="0"/>
              </a:rPr>
              <a:t>(smoke detector)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연기와 불은</a:t>
            </a:r>
            <a:r>
              <a:rPr lang="ko-KR" altLang="en-US" smtClean="0">
                <a:solidFill>
                  <a:srgbClr val="0000FF"/>
                </a:solidFill>
              </a:rPr>
              <a:t> 대기의 특성</a:t>
            </a:r>
            <a:r>
              <a:rPr lang="ko-KR" altLang="en-US" smtClean="0">
                <a:solidFill>
                  <a:schemeClr val="tx1"/>
                </a:solidFill>
              </a:rPr>
              <a:t>을 바꿈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연기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대기오염 물질인 고체 입자를 만들어 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불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산소를 태워 없애고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일산화탄소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이산화탄소 및 이산화황 같은 기체 발생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대기 변화를 감지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>
                <a:solidFill>
                  <a:schemeClr val="tx1"/>
                </a:solidFill>
              </a:rPr>
              <a:t>임</a:t>
            </a:r>
            <a:r>
              <a:rPr lang="ko-KR" altLang="en-US" err="1" smtClean="0">
                <a:solidFill>
                  <a:schemeClr val="tx1"/>
                </a:solidFill>
              </a:rPr>
              <a:t>계값 이상이 </a:t>
            </a:r>
            <a:r>
              <a:rPr lang="ko-KR" altLang="en-US">
                <a:solidFill>
                  <a:schemeClr val="tx1"/>
                </a:solidFill>
              </a:rPr>
              <a:t>되</a:t>
            </a:r>
            <a:r>
              <a:rPr lang="ko-KR" altLang="en-US" smtClean="0">
                <a:solidFill>
                  <a:schemeClr val="tx1"/>
                </a:solidFill>
              </a:rPr>
              <a:t>면 경보를 울림</a:t>
            </a:r>
            <a:endParaRPr lang="en-US" altLang="ko-KR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공기의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두 가지 특성 변화를 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유전 상수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공기가 오염되면 두 금속판 사이에 공기를 유전체로 갖는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</a:t>
            </a:r>
            <a:r>
              <a:rPr lang="ko-KR" altLang="en-US" err="1" smtClean="0">
                <a:solidFill>
                  <a:schemeClr val="tx1"/>
                </a:solidFill>
              </a:rPr>
              <a:t>커패시턴스가 증가하는 정도를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이온화 전위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공기에서 특정 거리 이상 아크 방전을 발생할 정도로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   </a:t>
            </a:r>
            <a:r>
              <a:rPr lang="ko-KR" altLang="en-US" smtClean="0">
                <a:solidFill>
                  <a:schemeClr val="tx1"/>
                </a:solidFill>
              </a:rPr>
              <a:t>전압을 변화시키는 정도를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34-1]: </a:t>
            </a:r>
            <a:r>
              <a:rPr lang="ko-KR" altLang="en-US" smtClean="0">
                <a:solidFill>
                  <a:schemeClr val="tx1"/>
                </a:solidFill>
              </a:rPr>
              <a:t>공기의 유전상수 변화를 감지해 동작하는 화재 경보기의 기능도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개의 금속판은 평행이며 짧고 좁은 거리만큼 떨어져 있고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그 사이를 공기로 채운 </a:t>
            </a:r>
            <a:r>
              <a:rPr lang="ko-KR" altLang="en-US" smtClean="0">
                <a:solidFill>
                  <a:srgbClr val="0000FF"/>
                </a:solidFill>
              </a:rPr>
              <a:t>공기 </a:t>
            </a:r>
            <a:r>
              <a:rPr lang="ko-KR" altLang="en-US">
                <a:solidFill>
                  <a:srgbClr val="0000FF"/>
                </a:solidFill>
              </a:rPr>
              <a:t>유</a:t>
            </a:r>
            <a:r>
              <a:rPr lang="ko-KR" altLang="en-US" smtClean="0">
                <a:solidFill>
                  <a:srgbClr val="0000FF"/>
                </a:solidFill>
              </a:rPr>
              <a:t>전체 커패시터</a:t>
            </a:r>
            <a:endParaRPr lang="en-US" altLang="ko-KR" smtClean="0">
              <a:solidFill>
                <a:srgbClr val="0000FF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두 금속판은 직류 전압에 연결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일정 전압을 유지하며 충전되어 어떤 전류도 흐르지 않음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626539"/>
      </p:ext>
    </p:extLst>
  </p:cSld>
  <p:clrMapOvr>
    <a:masterClrMapping/>
  </p:clrMapOvr>
  <p:transition/>
  <p:timing/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90253"/>
            <a:ext cx="8712968" cy="5328592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공기의 유전상수 값이 변함      커패시턴스 값이 변함       순간적인 작은 전류 흐름이 발생      경보가 울릴만한 신호가 발생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경보와 스프링쿨러가 작동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718842" y="1609750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588224" y="1183829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\Desktop\hanbit\전기전자공학개론\교안\img\34\img\img_34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231" y="2248733"/>
            <a:ext cx="6120680" cy="384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4132337" y="1183829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07516"/>
      </p:ext>
    </p:extLst>
  </p:cSld>
  <p:clrMapOvr>
    <a:masterClrMapping/>
  </p:clrMapOvr>
  <p:transition/>
  <p:timing/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52153"/>
            <a:ext cx="8640960" cy="5328592"/>
          </a:xfrm>
        </p:spPr>
        <p:txBody>
          <a:bodyPr/>
          <a:lstStyle/>
          <a:p>
            <a:r>
              <a:rPr lang="ko-KR" altLang="en-US" smtClean="0"/>
              <a:t>품질관리</a:t>
            </a:r>
            <a:r>
              <a:rPr lang="en-US" altLang="ko-KR" smtClean="0">
                <a:latin typeface="Comic Sans MS" pitchFamily="66" charset="0"/>
              </a:rPr>
              <a:t>(QC: Quality Control)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병들이 조립 라인을 따라 이동할 때 병의 높이를 검사하는 품질관리를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해야 한다는 것을 가정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레이저</a:t>
            </a:r>
            <a:r>
              <a:rPr lang="en-US" altLang="ko-KR" smtClean="0">
                <a:solidFill>
                  <a:schemeClr val="tx1"/>
                </a:solidFill>
              </a:rPr>
              <a:t>/</a:t>
            </a:r>
            <a:r>
              <a:rPr lang="ko-KR" altLang="en-US" smtClean="0">
                <a:solidFill>
                  <a:schemeClr val="tx1"/>
                </a:solidFill>
              </a:rPr>
              <a:t>로봇 결합 장치를 이용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높이가 다른 불량품을 제거</a:t>
            </a:r>
            <a:r>
              <a:rPr lang="en-US" altLang="ko-KR" smtClean="0">
                <a:solidFill>
                  <a:schemeClr val="tx1"/>
                </a:solidFill>
              </a:rPr>
              <a:t>([</a:t>
            </a:r>
            <a:r>
              <a:rPr lang="ko-KR" altLang="en-US" smtClean="0">
                <a:solidFill>
                  <a:schemeClr val="tx1"/>
                </a:solidFill>
              </a:rPr>
              <a:t>그림</a:t>
            </a:r>
            <a:r>
              <a:rPr lang="en-US" altLang="ko-KR" smtClean="0">
                <a:solidFill>
                  <a:schemeClr val="tx1"/>
                </a:solidFill>
              </a:rPr>
              <a:t>34-2])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병이 너무 짧으면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두 개의 레이저 빔이 광검출기에 도달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병이 너무 길면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두 개의 레이저 빔이 광검출기에 도달하지 못함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집게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(gripper)</a:t>
            </a:r>
            <a:r>
              <a:rPr lang="ko-KR" altLang="en-US" smtClean="0">
                <a:solidFill>
                  <a:schemeClr val="tx1"/>
                </a:solidFill>
              </a:rPr>
              <a:t> 달린 로봇팔이 불량품을 조립라인에서 집어냄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병 높이가 허용범위 안에 속하면 하단 레이저는 차단되고 상단 레이저만 광검출기에 도달하여 병이 조립 라인을 통과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sp>
        <p:nvSpPr>
          <p:cNvPr id="12" name="내용 개체 틀 4"/>
          <p:cNvSpPr txBox="1"/>
          <p:nvPr/>
        </p:nvSpPr>
        <p:spPr bwMode="auto">
          <a:xfrm>
            <a:off x="251520" y="4005064"/>
            <a:ext cx="4824536" cy="2376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품질관리에서의 신뢰도는 레이저와 광검출기에 의해 결정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하단 레이저에 이상이 생기면 기계는 불량품을 계속 통과시킴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2051" name="Picture 3" descr="C:\Users\admin\Desktop\hanbit\전기전자공학개론\교안\img\34\img\img_34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6"/>
          <a:stretch>
            <a:fillRect/>
          </a:stretch>
        </p:blipFill>
        <p:spPr bwMode="auto">
          <a:xfrm>
            <a:off x="5235724" y="4005065"/>
            <a:ext cx="3656756" cy="24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\Desktop\hanbit\전기전자공학개론\교안\img\34\img\img_34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" t="90336" r="44108" b="3009"/>
          <a:stretch>
            <a:fillRect/>
          </a:stretch>
        </p:blipFill>
        <p:spPr bwMode="auto">
          <a:xfrm>
            <a:off x="3475426" y="6252261"/>
            <a:ext cx="2193147" cy="2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30249"/>
      </p:ext>
    </p:extLst>
  </p:cSld>
  <p:clrMapOvr>
    <a:masterClrMapping/>
  </p:clrMapOvr>
  <p:transition/>
  <p:timing/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56345"/>
            <a:ext cx="8712968" cy="5328592"/>
          </a:xfrm>
        </p:spPr>
        <p:txBody>
          <a:bodyPr/>
          <a:lstStyle/>
          <a:p>
            <a:r>
              <a:rPr lang="ko-KR" altLang="en-US" smtClean="0"/>
              <a:t>전자 도청장치</a:t>
            </a:r>
            <a:r>
              <a:rPr lang="en-US" altLang="ko-KR" smtClean="0">
                <a:latin typeface="Comic Sans MS" pitchFamily="66" charset="0"/>
              </a:rPr>
              <a:t>(electronic bug)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소형 무선 송신기로 구성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안테나는 눈에 보이지 않을 정도로 얇다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수신기는 근처에 둘 수 있다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배터리가 오랫동안 동작하기 위해 수 </a:t>
            </a:r>
            <a:r>
              <a:rPr lang="en-US" altLang="ko-KR" err="1" smtClean="0">
                <a:solidFill>
                  <a:schemeClr val="tx1"/>
                </a:solidFill>
              </a:rPr>
              <a:t>mW</a:t>
            </a:r>
            <a:r>
              <a:rPr lang="ko-KR" altLang="en-US" smtClean="0">
                <a:solidFill>
                  <a:schemeClr val="tx1"/>
                </a:solidFill>
              </a:rPr>
              <a:t>의 낮은 </a:t>
            </a:r>
            <a:r>
              <a:rPr lang="en-US" altLang="ko-KR" smtClean="0">
                <a:solidFill>
                  <a:schemeClr val="tx1"/>
                </a:solidFill>
              </a:rPr>
              <a:t>RF </a:t>
            </a:r>
            <a:r>
              <a:rPr lang="ko-KR" altLang="en-US" smtClean="0">
                <a:solidFill>
                  <a:schemeClr val="tx1"/>
                </a:solidFill>
              </a:rPr>
              <a:t>전력 레벨에서 동작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송신기가 더 큰 시스템으로 연결되는 무선 중계기 가까이에 있으면 무선 시스템이 커버하는 지역 내의 어느 곳에서도 도청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저궤도 인공위성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(LEO)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시스템으로 전선이나 케이블 없이도 지구 반대편에 있는 방 도청 가능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4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무선 전자 도청장치는 </a:t>
            </a:r>
            <a:r>
              <a:rPr lang="en-US" altLang="ko-KR" smtClean="0">
                <a:solidFill>
                  <a:schemeClr val="tx1"/>
                </a:solidFill>
              </a:rPr>
              <a:t>RF </a:t>
            </a:r>
            <a:r>
              <a:rPr lang="ko-KR" altLang="en-US" err="1" smtClean="0">
                <a:solidFill>
                  <a:schemeClr val="tx1"/>
                </a:solidFill>
              </a:rPr>
              <a:t>전계강도 측정기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(field-strength meter)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 탐지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반도체 다이오드를 거쳐 짧은 휩 안테나로 연결되는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마이크로 전류계 구성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다이오드는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RF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신호를 정류하여 만든 직류를 전류계의 표시창에 보여줌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전류계가 도청장치에 가까워지면 전류가 상승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많은 가정용 기구와 전자장치도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RF </a:t>
            </a:r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전계를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만듬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250582"/>
            <a:ext cx="1656184" cy="14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5089"/>
      </p:ext>
    </p:extLst>
  </p:cSld>
  <p:clrMapOvr>
    <a:masterClrMapping/>
  </p:clrMapOvr>
  <p:transition/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61095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일렉트릭 아이</a:t>
            </a:r>
            <a:r>
              <a:rPr lang="en-US" altLang="ko-KR" smtClean="0">
                <a:latin typeface="Comic Sans MS" pitchFamily="66" charset="0"/>
              </a:rPr>
              <a:t>(electronic eye)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원치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않는 방문자를 탐지하는 간단한 장치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적외선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이나 </a:t>
            </a: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가시광선의 가느다란 빔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을 문간이나 창문 등의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침입 예상 지점에 설치하여 비춤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광검출기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(Photoelectric cell)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는 각각의 빔으로부터 에너지를 받아들임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광검출기가 할당된 에너지를 얻지 못하면 경보 작동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933056"/>
            <a:ext cx="2520280" cy="25202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59832" y="3947517"/>
            <a:ext cx="5544616" cy="21698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Product </a:t>
            </a:r>
            <a:r>
              <a:rPr lang="en-US" altLang="ko-KR" b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Description 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Hardwired </a:t>
            </a:r>
            <a:r>
              <a:rPr lang="en-US" altLang="ko-KR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photocell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control, </a:t>
            </a: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post 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eye control. </a:t>
            </a:r>
            <a:endParaRPr lang="en-US" altLang="ko-KR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Turns 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light on at dusk and off at dawn. </a:t>
            </a:r>
            <a:endParaRPr lang="en-US" altLang="ko-KR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Adjustable 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light sensor. </a:t>
            </a:r>
            <a:endParaRPr lang="en-US" altLang="ko-KR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Built-in </a:t>
            </a:r>
            <a:r>
              <a:rPr lang="en-US" altLang="ko-KR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timer delay eliminates flicker</a:t>
            </a:r>
            <a:endParaRPr lang="ko-KR" altLang="en-US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351483"/>
      </p:ext>
    </p:extLst>
  </p:cSld>
  <p:clrMapOvr>
    <a:masterClrMapping/>
  </p:clrMapOvr>
  <p:transition/>
  <p:timing/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2628"/>
            <a:ext cx="8892480" cy="5328592"/>
          </a:xfrm>
        </p:spPr>
        <p:txBody>
          <a:bodyPr/>
          <a:lstStyle/>
          <a:p>
            <a:r>
              <a:rPr lang="ko-KR" altLang="en-US" smtClean="0"/>
              <a:t>적외선 동작 탐지기</a:t>
            </a:r>
            <a:r>
              <a:rPr lang="en-US" altLang="ko-KR" smtClean="0">
                <a:latin typeface="Comic Sans MS" pitchFamily="66" charset="0"/>
              </a:rPr>
              <a:t>(IR motion detector)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일반적인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침입 경보장치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두 세 개의 광각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(wide angle)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적외선 펄스를 규칙적인 간격으로 송신되면서 설치된 방 전체를 커버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수신 변환기는 벽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마루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천장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가구에서 </a:t>
            </a: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반사되는 적외선 에너지를 수집</a:t>
            </a:r>
            <a:endParaRPr lang="en-US" altLang="ko-KR" smtClean="0">
              <a:solidFill>
                <a:srgbClr val="0000FF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수신된 펄스의 강도는 마이크로 컴퓨터에 기록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방에서 어떤 움직임이 나타나면 수신되는 에너지 세기가 변화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마이크로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컴퓨터가 이를 감지하여 경보를 울림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3074" name="Picture 2" descr="C:\Users\admin\Desktop\hanbit\전기전자공학개론\교안\img\34\img\img_34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1726" r="1160" b="4048"/>
          <a:stretch>
            <a:fillRect/>
          </a:stretch>
        </p:blipFill>
        <p:spPr bwMode="auto">
          <a:xfrm>
            <a:off x="2291571" y="3573016"/>
            <a:ext cx="5088741" cy="28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05094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3316" name="직사각형 14"/>
          <p:cNvSpPr>
            <a:spLocks noChangeArrowheads="1"/>
          </p:cNvSpPr>
          <p:nvPr/>
        </p:nvSpPr>
        <p:spPr bwMode="auto">
          <a:xfrm>
            <a:off x="704850" y="1266440"/>
            <a:ext cx="540027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⑤ 온도 스위치 (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Temperature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Switch)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소형사이즈로 협소한 공간에 설치</a:t>
            </a:r>
          </a:p>
          <a:p>
            <a:pPr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저비용구조의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제품으로 효과적인 온도제어</a:t>
            </a:r>
          </a:p>
          <a:p>
            <a:pPr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다양한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배관취부나사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고무보호캡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컨넥터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전기케이블 연결타입 옵션</a:t>
            </a:r>
          </a:p>
          <a:p>
            <a:pPr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옵션으로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본질안전방폭형으로 제작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ATEX Ex ia IIC/IIIC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기계식 바이메탈 온도스위치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온도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고정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기계식 내구성 온도스위치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온도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조절 가능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전자식 디지털 온도스위치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온도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조절 가능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8" name="Picture 4" descr="http://www.psholding.co.kr/uploaded/product/111/181c2029c1d92957aa7b345200afbcf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3475" y="820236"/>
            <a:ext cx="3029845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psholding.co.kr/uploaded/product/70/a44b0e5af5bfa9d963e5e897a7af2cba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869" y="3633076"/>
            <a:ext cx="3333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03942"/>
      </p:ext>
    </p:extLst>
  </p:cSld>
  <p:clrMapOvr>
    <a:masterClrMapping/>
  </p:clrMapOvr>
  <p:transition>
    <p:cut/>
  </p:transition>
  <p:timing/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2628"/>
            <a:ext cx="8640960" cy="5328592"/>
          </a:xfrm>
        </p:spPr>
        <p:txBody>
          <a:bodyPr/>
          <a:lstStyle/>
          <a:p>
            <a:r>
              <a:rPr lang="ko-KR" altLang="en-US" smtClean="0"/>
              <a:t>레이</a:t>
            </a:r>
            <a:r>
              <a:rPr lang="ko-KR" altLang="en-US"/>
              <a:t>저</a:t>
            </a:r>
            <a:r>
              <a:rPr lang="ko-KR" altLang="en-US" smtClean="0"/>
              <a:t> 동작 탐지기</a:t>
            </a:r>
            <a:r>
              <a:rPr lang="en-US" altLang="ko-KR" smtClean="0">
                <a:latin typeface="Comic Sans MS" pitchFamily="66" charset="0"/>
              </a:rPr>
              <a:t>(Laser motion detector)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1026" name="Picture 2" descr="http://blogfiles.naver.net/20120925_281/ilwooin1_1348556764953p0UjA_JPEG/motion_detecto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2120" y="1464221"/>
            <a:ext cx="3384376" cy="3527276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files.naver.net/20120925_275/ilwooin1_1348556785762cnuuF_JPEG/motion_detecto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362" y="1486297"/>
            <a:ext cx="5238750" cy="35052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21987"/>
      </p:ext>
    </p:extLst>
  </p:cSld>
  <p:clrMapOvr>
    <a:masterClrMapping/>
  </p:clrMapOvr>
  <p:transition/>
  <p:timing/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복사열</a:t>
            </a:r>
            <a:r>
              <a:rPr lang="en-US" altLang="ko-KR" smtClean="0"/>
              <a:t> </a:t>
            </a:r>
            <a:r>
              <a:rPr lang="ko-KR" altLang="en-US" smtClean="0"/>
              <a:t>감지기</a:t>
            </a:r>
            <a:r>
              <a:rPr lang="en-US" altLang="ko-KR" smtClean="0">
                <a:latin typeface="Comic Sans MS" pitchFamily="66" charset="0"/>
              </a:rPr>
              <a:t>(radial-heat detector)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복사열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물체에서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방사되는 적외선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에너지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과 내부 환경 변화를 감지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인간과 모든 온혈 동물은 적외선을 방출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불도 적외선을 방출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마이크로프로세서와 연결된 적외선 센서는 방에서의 복사열 양이 빠르거나 크게 변하는 것을 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시간 기준값을 정하면 적외선 변화가 점진적이거나 미미할 때는 경보를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울리지 않지만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큰 변화에는 경보를 울림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복사열 탐지기의 주요 제한 사항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잘못된 경보는 상당한 위험으로 나타날 수 있음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복사열 탐지기는 침입 탐지기보다 화재감지 장치로 사용되는 것이 더 바람직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</p:spTree>
    <p:extLst>
      <p:ext uri="{BB962C8B-B14F-4D97-AF65-F5344CB8AC3E}">
        <p14:creationId xmlns:p14="http://schemas.microsoft.com/office/powerpoint/2010/main" val="1768890818"/>
      </p:ext>
    </p:extLst>
  </p:cSld>
  <p:clrMapOvr>
    <a:masterClrMapping/>
  </p:clrMapOvr>
  <p:transition/>
  <p:timing/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smtClean="0">
                <a:latin typeface="+mj-ea"/>
                <a:ea typeface="+mj-ea"/>
              </a:rPr>
              <a:t>  복사열 감지기 적용 사례 </a:t>
            </a:r>
            <a:r>
              <a:rPr lang="en-US" altLang="ko-KR" sz="2000" smtClean="0">
                <a:latin typeface="+mj-ea"/>
                <a:ea typeface="+mj-ea"/>
              </a:rPr>
              <a:t>: </a:t>
            </a:r>
            <a:r>
              <a:rPr lang="ko-KR" altLang="en-US" sz="2000" smtClean="0">
                <a:latin typeface="+mj-ea"/>
                <a:ea typeface="+mj-ea"/>
              </a:rPr>
              <a:t>적외선 열화상 카메라 </a:t>
            </a:r>
            <a:r>
              <a:rPr lang="en-US" altLang="ko-KR" sz="2000" smtClean="0">
                <a:latin typeface="+mj-ea"/>
                <a:ea typeface="+mj-ea"/>
              </a:rPr>
              <a:t>(Raiometric IR Camera)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>
                <a:latin typeface="+mn-ea"/>
                <a:ea typeface="+mn-ea"/>
              </a:rPr>
              <a:t>    - </a:t>
            </a:r>
            <a:r>
              <a:rPr lang="ko-KR" altLang="en-US" sz="1800" smtClean="0">
                <a:latin typeface="+mn-ea"/>
                <a:ea typeface="+mn-ea"/>
              </a:rPr>
              <a:t>중요시설물</a:t>
            </a:r>
            <a:r>
              <a:rPr lang="en-US" altLang="ko-KR" sz="1800" smtClean="0">
                <a:latin typeface="+mn-ea"/>
                <a:ea typeface="+mn-ea"/>
              </a:rPr>
              <a:t> </a:t>
            </a:r>
            <a:r>
              <a:rPr lang="ko-KR" altLang="en-US" sz="1800" smtClean="0">
                <a:latin typeface="+mn-ea"/>
                <a:ea typeface="+mn-ea"/>
              </a:rPr>
              <a:t>상시 감시                  </a:t>
            </a:r>
            <a:r>
              <a:rPr lang="en-US" altLang="ko-KR" sz="1800" smtClean="0">
                <a:latin typeface="+mn-ea"/>
                <a:ea typeface="+mn-ea"/>
              </a:rPr>
              <a:t>- </a:t>
            </a:r>
            <a:r>
              <a:rPr lang="ko-KR" altLang="en-US" sz="1800" smtClean="0">
                <a:latin typeface="+mn-ea"/>
                <a:ea typeface="+mn-ea"/>
              </a:rPr>
              <a:t>화재 감시</a:t>
            </a:r>
            <a:endParaRPr lang="en-US" altLang="ko-KR" sz="180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+mn-ea"/>
                <a:ea typeface="+mn-ea"/>
              </a:rPr>
              <a:t> </a:t>
            </a:r>
            <a:r>
              <a:rPr lang="en-US" altLang="ko-KR" sz="1800" smtClean="0">
                <a:latin typeface="+mn-ea"/>
                <a:ea typeface="+mn-ea"/>
              </a:rPr>
              <a:t>   - </a:t>
            </a:r>
            <a:r>
              <a:rPr lang="ko-KR" altLang="en-US" sz="1800" smtClean="0">
                <a:latin typeface="+mn-ea"/>
                <a:ea typeface="+mn-ea"/>
              </a:rPr>
              <a:t>건물 및 공장 감시                       </a:t>
            </a:r>
            <a:r>
              <a:rPr lang="en-US" altLang="ko-KR" sz="1800" smtClean="0">
                <a:latin typeface="+mn-ea"/>
                <a:ea typeface="+mn-ea"/>
              </a:rPr>
              <a:t>- </a:t>
            </a:r>
            <a:r>
              <a:rPr lang="ko-KR" altLang="en-US" sz="1800" smtClean="0">
                <a:latin typeface="+mn-ea"/>
                <a:ea typeface="+mn-ea"/>
              </a:rPr>
              <a:t>야적장</a:t>
            </a:r>
            <a:r>
              <a:rPr lang="en-US" altLang="ko-KR" sz="1800" smtClean="0">
                <a:latin typeface="+mn-ea"/>
                <a:ea typeface="+mn-ea"/>
              </a:rPr>
              <a:t>, </a:t>
            </a:r>
            <a:r>
              <a:rPr lang="ko-KR" altLang="en-US" sz="1800" err="1" smtClean="0">
                <a:latin typeface="+mn-ea"/>
                <a:ea typeface="+mn-ea"/>
              </a:rPr>
              <a:t>쓰레기장등 야외 시설물 감시</a:t>
            </a:r>
            <a:endParaRPr lang="en-US" altLang="ko-KR" sz="180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+mn-ea"/>
                <a:ea typeface="+mn-ea"/>
              </a:rPr>
              <a:t> </a:t>
            </a:r>
            <a:r>
              <a:rPr lang="en-US" altLang="ko-KR" sz="1800" smtClean="0">
                <a:latin typeface="+mn-ea"/>
                <a:ea typeface="+mn-ea"/>
              </a:rPr>
              <a:t>   - </a:t>
            </a:r>
            <a:r>
              <a:rPr lang="ko-KR" altLang="en-US" sz="1800" smtClean="0">
                <a:latin typeface="+mn-ea"/>
                <a:ea typeface="+mn-ea"/>
              </a:rPr>
              <a:t>경계 감시</a:t>
            </a:r>
            <a:r>
              <a:rPr lang="en-US" altLang="ko-KR" sz="1800" smtClean="0">
                <a:latin typeface="+mn-ea"/>
                <a:ea typeface="+mn-ea"/>
              </a:rPr>
              <a:t>(</a:t>
            </a:r>
            <a:r>
              <a:rPr lang="ko-KR" altLang="en-US" sz="1800" smtClean="0">
                <a:latin typeface="+mn-ea"/>
                <a:ea typeface="+mn-ea"/>
              </a:rPr>
              <a:t>산업용</a:t>
            </a:r>
            <a:r>
              <a:rPr lang="en-US" altLang="ko-KR" sz="1800" smtClean="0">
                <a:latin typeface="+mn-ea"/>
                <a:ea typeface="+mn-ea"/>
              </a:rPr>
              <a:t>, </a:t>
            </a:r>
            <a:r>
              <a:rPr lang="ko-KR" altLang="en-US" sz="1800" smtClean="0">
                <a:latin typeface="+mn-ea"/>
                <a:ea typeface="+mn-ea"/>
              </a:rPr>
              <a:t>가정용</a:t>
            </a:r>
            <a:r>
              <a:rPr lang="en-US" altLang="ko-KR" sz="1800" smtClean="0">
                <a:latin typeface="+mn-ea"/>
                <a:ea typeface="+mn-ea"/>
              </a:rPr>
              <a:t>, </a:t>
            </a:r>
            <a:r>
              <a:rPr lang="ko-KR" altLang="en-US" sz="1800" smtClean="0">
                <a:latin typeface="+mn-ea"/>
                <a:ea typeface="+mn-ea"/>
              </a:rPr>
              <a:t>군사용</a:t>
            </a:r>
            <a:r>
              <a:rPr lang="en-US" altLang="ko-KR" sz="1800" smtClean="0">
                <a:latin typeface="+mn-ea"/>
                <a:ea typeface="+mn-ea"/>
              </a:rPr>
              <a:t>)   - </a:t>
            </a:r>
            <a:r>
              <a:rPr lang="ko-KR" altLang="en-US" sz="1800" smtClean="0">
                <a:latin typeface="+mn-ea"/>
                <a:ea typeface="+mn-ea"/>
              </a:rPr>
              <a:t>산불 감시</a:t>
            </a:r>
            <a:endParaRPr lang="en-US" altLang="ko-KR" sz="180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pic>
        <p:nvPicPr>
          <p:cNvPr id="9" name="Picture 8" descr="A320 Front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935882"/>
            <a:ext cx="3715810" cy="20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320 Rear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1916832"/>
            <a:ext cx="3384233" cy="21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20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dur="1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06 -4.07407E-06 L 0.09062 -0.09213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35283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초음파 동작 탐지기</a:t>
            </a:r>
            <a:r>
              <a:rPr lang="en-US" altLang="ko-KR" smtClean="0">
                <a:latin typeface="Comic Sans MS" pitchFamily="66" charset="0"/>
              </a:rPr>
              <a:t>(ultrasonic motion detector)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가청 범위를 초과하는</a:t>
            </a:r>
            <a:r>
              <a:rPr lang="en-US" altLang="ko-KR" smtClean="0">
                <a:solidFill>
                  <a:schemeClr val="tx1"/>
                </a:solidFill>
              </a:rPr>
              <a:t>(20kHz</a:t>
            </a:r>
            <a:r>
              <a:rPr lang="ko-KR" altLang="en-US" smtClean="0">
                <a:solidFill>
                  <a:schemeClr val="tx1"/>
                </a:solidFill>
              </a:rPr>
              <a:t>보다 높음</a:t>
            </a:r>
            <a:r>
              <a:rPr lang="en-US" altLang="ko-KR" smtClean="0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주파수로 음향파를 방출하는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변환기 장치를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또 다른 변환기는 반사된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err="1" smtClean="0">
                <a:solidFill>
                  <a:schemeClr val="tx1"/>
                </a:solidFill>
              </a:rPr>
              <a:t>음향파를 포착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그 파장은 수 </a:t>
            </a:r>
            <a:r>
              <a:rPr lang="en-US" altLang="ko-KR" smtClean="0">
                <a:solidFill>
                  <a:schemeClr val="tx1"/>
                </a:solidFill>
              </a:rPr>
              <a:t>mm </a:t>
            </a:r>
            <a:r>
              <a:rPr lang="ko-KR" altLang="en-US" smtClean="0">
                <a:solidFill>
                  <a:schemeClr val="tx1"/>
                </a:solidFill>
              </a:rPr>
              <a:t>정도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 방에서 어떤 사물의 위치를 바꾸면 각종 음향 포착 장치에 의해 수신되는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음파의 상대적 위상이 변함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이 데이터가 마이크로컴퓨터로 보내지면 경보가 울림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감시 시스템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3287" y="4346054"/>
            <a:ext cx="8069193" cy="2123658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900" b="1" smtClean="0">
                <a:latin typeface="나눔고딕" charset="-127"/>
                <a:ea typeface="나눔고딕" charset="-127"/>
              </a:rPr>
              <a:t>초음파는 </a:t>
            </a:r>
            <a:r>
              <a:rPr lang="ko-KR" altLang="en-US" sz="1900" b="1">
                <a:solidFill>
                  <a:srgbClr val="0000FF"/>
                </a:solidFill>
                <a:latin typeface="나눔고딕" charset="-127"/>
                <a:ea typeface="나눔고딕" charset="-127"/>
              </a:rPr>
              <a:t>기체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 외에 </a:t>
            </a:r>
            <a:r>
              <a:rPr lang="ko-KR" altLang="en-US" sz="1900" b="1">
                <a:solidFill>
                  <a:srgbClr val="0000FF"/>
                </a:solidFill>
                <a:latin typeface="나눔고딕" charset="-127"/>
                <a:ea typeface="나눔고딕" charset="-127"/>
              </a:rPr>
              <a:t>액체 </a:t>
            </a:r>
            <a:r>
              <a:rPr lang="en-US" altLang="ko-KR" sz="1900" b="1">
                <a:solidFill>
                  <a:srgbClr val="0000FF"/>
                </a:solidFill>
                <a:latin typeface="나눔고딕" charset="-127"/>
                <a:ea typeface="나눔고딕" charset="-127"/>
              </a:rPr>
              <a:t>·</a:t>
            </a:r>
            <a:r>
              <a:rPr lang="ko-KR" altLang="en-US" sz="1900" b="1">
                <a:solidFill>
                  <a:srgbClr val="0000FF"/>
                </a:solidFill>
                <a:latin typeface="나눔고딕" charset="-127"/>
                <a:ea typeface="나눔고딕" charset="-127"/>
              </a:rPr>
              <a:t>고체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속에서도</a:t>
            </a:r>
            <a:r>
              <a:rPr lang="ko-KR" altLang="en-US" sz="1900" b="1">
                <a:solidFill>
                  <a:srgbClr val="0000FF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전하기 때문에 어군탐지기나 </a:t>
            </a:r>
            <a:endParaRPr lang="en-US" altLang="ko-KR" sz="1900" b="1" smtClean="0">
              <a:latin typeface="나눔고딕" charset="-127"/>
              <a:ea typeface="나눔고딕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b="1">
                <a:latin typeface="나눔고딕" charset="-127"/>
                <a:ea typeface="나눔고딕" charset="-127"/>
              </a:rPr>
              <a:t> </a:t>
            </a:r>
            <a:r>
              <a:rPr lang="en-US" altLang="ko-KR" sz="1900" b="1" smtClean="0">
                <a:latin typeface="나눔고딕" charset="-127"/>
                <a:ea typeface="나눔고딕" charset="-127"/>
              </a:rPr>
              <a:t>        </a:t>
            </a:r>
            <a:r>
              <a:rPr lang="ko-KR" altLang="en-US" sz="1900" b="1" err="1" smtClean="0">
                <a:latin typeface="나눔고딕" charset="-127"/>
                <a:ea typeface="나눔고딕" charset="-127"/>
              </a:rPr>
              <a:t>탐상기</a:t>
            </a:r>
            <a:r>
              <a:rPr lang="en-US" altLang="ko-KR" sz="1900" b="1">
                <a:latin typeface="나눔고딕" charset="-127"/>
                <a:ea typeface="나눔고딕" charset="-127"/>
              </a:rPr>
              <a:t>,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의료용 진단장치 등에도 응용된다</a:t>
            </a:r>
            <a:r>
              <a:rPr lang="en-US" altLang="ko-KR" sz="1900" b="1">
                <a:latin typeface="나눔고딕" charset="-127"/>
                <a:ea typeface="나눔고딕" charset="-127"/>
              </a:rPr>
              <a:t>. </a:t>
            </a:r>
            <a:endParaRPr lang="en-US" altLang="ko-KR" sz="1900" b="1" smtClean="0">
              <a:latin typeface="나눔고딕" charset="-127"/>
              <a:ea typeface="나눔고딕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900" b="1" smtClean="0">
                <a:latin typeface="나눔고딕" charset="-127"/>
                <a:ea typeface="나눔고딕" charset="-127"/>
              </a:rPr>
              <a:t>자동차 후진시 경보를 알리는 데나 </a:t>
            </a:r>
            <a:r>
              <a:rPr lang="en-US" altLang="ko-KR" sz="1900" b="1" smtClean="0">
                <a:latin typeface="나눔고딕" charset="-127"/>
                <a:ea typeface="나눔고딕" charset="-127"/>
              </a:rPr>
              <a:t>FA</a:t>
            </a:r>
            <a:r>
              <a:rPr lang="ko-KR" altLang="en-US" sz="1900" b="1" smtClean="0">
                <a:latin typeface="나눔고딕" charset="-127"/>
                <a:ea typeface="나눔고딕" charset="-127"/>
              </a:rPr>
              <a:t>분야의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도장용</a:t>
            </a:r>
            <a:r>
              <a:rPr lang="en-US" altLang="ko-KR" sz="1900" b="1">
                <a:latin typeface="나눔고딕" charset="-127"/>
                <a:ea typeface="나눔고딕" charset="-127"/>
              </a:rPr>
              <a:t>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로봇이 페인트를 </a:t>
            </a:r>
            <a:endParaRPr lang="en-US" altLang="ko-KR" sz="1900" b="1" smtClean="0">
              <a:latin typeface="나눔고딕" charset="-127"/>
              <a:ea typeface="나눔고딕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b="1">
                <a:latin typeface="나눔고딕" charset="-127"/>
                <a:ea typeface="나눔고딕" charset="-127"/>
              </a:rPr>
              <a:t> </a:t>
            </a:r>
            <a:r>
              <a:rPr lang="en-US" altLang="ko-KR" sz="1900" b="1" smtClean="0">
                <a:latin typeface="나눔고딕" charset="-127"/>
                <a:ea typeface="나눔고딕" charset="-127"/>
              </a:rPr>
              <a:t>       </a:t>
            </a:r>
            <a:r>
              <a:rPr lang="ko-KR" altLang="en-US" sz="1900" b="1" smtClean="0">
                <a:latin typeface="나눔고딕" charset="-127"/>
                <a:ea typeface="나눔고딕" charset="-127"/>
              </a:rPr>
              <a:t>뿌리는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거리를 검출하는 </a:t>
            </a:r>
            <a:r>
              <a:rPr lang="ko-KR" altLang="en-US" sz="1900" b="1" smtClean="0">
                <a:latin typeface="나눔고딕" charset="-127"/>
                <a:ea typeface="나눔고딕" charset="-127"/>
              </a:rPr>
              <a:t>데 사용되는 </a:t>
            </a:r>
            <a:r>
              <a:rPr lang="ko-KR" altLang="en-US" sz="1900" b="1">
                <a:latin typeface="나눔고딕" charset="-127"/>
                <a:ea typeface="나눔고딕" charset="-127"/>
              </a:rPr>
              <a:t>등 적용분야가 넓다</a:t>
            </a:r>
            <a:r>
              <a:rPr lang="en-US" altLang="ko-KR" sz="1900" b="1">
                <a:latin typeface="나눔고딕" charset="-127"/>
                <a:ea typeface="나눔고딕" charset="-127"/>
              </a:rPr>
              <a:t>.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90818"/>
      </p:ext>
    </p:extLst>
  </p:cSld>
  <p:clrMapOvr>
    <a:masterClrMapping/>
  </p:clrMapOvr>
  <p:transition/>
  <p:timing/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65870"/>
            <a:ext cx="8640960" cy="5487466"/>
          </a:xfrm>
        </p:spPr>
        <p:txBody>
          <a:bodyPr/>
          <a:lstStyle/>
          <a:p>
            <a:r>
              <a:rPr lang="ko-KR" altLang="en-US" smtClean="0"/>
              <a:t>제 </a:t>
            </a:r>
            <a:r>
              <a:rPr lang="en-US" altLang="ko-KR" smtClean="0"/>
              <a:t>1 </a:t>
            </a:r>
            <a:r>
              <a:rPr lang="ko-KR" altLang="en-US" smtClean="0"/>
              <a:t>세대 로봇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로봇세계를 공식적으로 언급한 최초의 공학자 중 한 명은 에이지 나까노 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단순히 기계적 팔로만 이루어짐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고속으로 여러 번 장시간 동안 정확하게 반복하여 동작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20</a:t>
            </a:r>
            <a:r>
              <a:rPr lang="ko-KR" altLang="en-US" smtClean="0">
                <a:solidFill>
                  <a:schemeClr val="tx1"/>
                </a:solidFill>
              </a:rPr>
              <a:t>세기 중반부터 로봇은 산업 분야에서 널리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대부분의 로봇은 사람이 해야 할 지루하고 단순한 잡일을 빠른 속도로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움직이며 처리하는 시스템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r>
              <a:rPr lang="ko-KR" altLang="en-US" smtClean="0"/>
              <a:t>제 </a:t>
            </a:r>
            <a:r>
              <a:rPr lang="en-US" altLang="ko-KR" smtClean="0"/>
              <a:t>2 </a:t>
            </a:r>
            <a:r>
              <a:rPr lang="ko-KR" altLang="en-US" smtClean="0"/>
              <a:t>세대 로봇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기계지능이라 하는 인공지능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(AI: Artificial Intelligence)</a:t>
            </a:r>
            <a:r>
              <a:rPr lang="ko-KR" altLang="en-US" smtClean="0">
                <a:solidFill>
                  <a:schemeClr val="tx1"/>
                </a:solidFill>
              </a:rPr>
              <a:t> 수준으로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작업 환경에서 발생되는 이상한 일을 알려주는 센서를 갖고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마이크로컴퓨터는 </a:t>
            </a:r>
            <a:r>
              <a:rPr lang="ko-KR" altLang="en-US">
                <a:solidFill>
                  <a:schemeClr val="tx1"/>
                </a:solidFill>
              </a:rPr>
              <a:t>로봇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제어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센서에서 나온 데이터를 처리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로봇이 신호에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따라</a:t>
            </a:r>
            <a:r>
              <a:rPr lang="ko-KR" altLang="en-US">
                <a:solidFill>
                  <a:schemeClr val="tx1"/>
                </a:solidFill>
              </a:rPr>
              <a:t>서</a:t>
            </a:r>
            <a:r>
              <a:rPr lang="ko-KR" altLang="en-US" smtClean="0">
                <a:solidFill>
                  <a:schemeClr val="tx1"/>
                </a:solidFill>
              </a:rPr>
              <a:t> 작동하도록 조정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초기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세대 로봇은 </a:t>
            </a:r>
            <a:r>
              <a:rPr lang="en-US" altLang="ko-KR" smtClean="0">
                <a:solidFill>
                  <a:schemeClr val="tx1"/>
                </a:solidFill>
              </a:rPr>
              <a:t>1980</a:t>
            </a:r>
            <a:r>
              <a:rPr lang="ko-KR" altLang="en-US" smtClean="0">
                <a:solidFill>
                  <a:schemeClr val="tx1"/>
                </a:solidFill>
              </a:rPr>
              <a:t>년 경에 사용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1768890818"/>
      </p:ext>
    </p:extLst>
  </p:cSld>
  <p:clrMapOvr>
    <a:masterClrMapping/>
  </p:clrMapOvr>
  <p:transition/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52153"/>
            <a:ext cx="8640960" cy="5544616"/>
          </a:xfrm>
        </p:spPr>
        <p:txBody>
          <a:bodyPr/>
          <a:lstStyle/>
          <a:p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세대 로봇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 스스로가 계속 일을 하는 자율로봇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(autonomous robot)</a:t>
            </a:r>
            <a:r>
              <a:rPr lang="ko-KR" altLang="en-US" smtClean="0">
                <a:solidFill>
                  <a:schemeClr val="tx1"/>
                </a:solidFill>
              </a:rPr>
              <a:t>과 곤충로봇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(insect robot)</a:t>
            </a:r>
            <a:r>
              <a:rPr lang="ko-KR" altLang="en-US" smtClean="0">
                <a:solidFill>
                  <a:schemeClr val="tx1"/>
                </a:solidFill>
              </a:rPr>
              <a:t>으로 구분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자율로봇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제어장치를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갖고 있어 외부 컴퓨터나 사람의 통제 없이도 대부분의 일을 수행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예</a:t>
            </a:r>
            <a:r>
              <a:rPr lang="en-US" altLang="ko-KR" smtClean="0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가사일을 돕는 퍼스널 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(personal robot)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곤충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한 개의 제어장치로 조종되며 한 가지 일을 수행하기 위해 많은 동일한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로봇이 함께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r>
              <a:rPr lang="ko-KR" altLang="en-US" smtClean="0"/>
              <a:t>제 </a:t>
            </a:r>
            <a:r>
              <a:rPr lang="en-US" altLang="ko-KR" smtClean="0"/>
              <a:t>4 </a:t>
            </a:r>
            <a:r>
              <a:rPr lang="ko-KR" altLang="en-US" smtClean="0"/>
              <a:t>세대와 그 이후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에이지 나까노는 제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세대 로봇 이후에 어떠한 기록도 하지 않음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제</a:t>
            </a:r>
            <a:r>
              <a:rPr lang="en-US" altLang="ko-KR" smtClean="0">
                <a:solidFill>
                  <a:schemeClr val="tx1"/>
                </a:solidFill>
              </a:rPr>
              <a:t>4</a:t>
            </a:r>
            <a:r>
              <a:rPr lang="ko-KR" altLang="en-US" smtClean="0">
                <a:solidFill>
                  <a:schemeClr val="tx1"/>
                </a:solidFill>
              </a:rPr>
              <a:t>세대 로봇은 로봇 스스로를 생산해낼 수 있는 로봇 집단이나 무리 혹은 작업 환경이 변화하면 환경에 맞도록 진화할 수 있는 로봇 집단일 것이다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제</a:t>
            </a:r>
            <a:r>
              <a:rPr lang="en-US" altLang="ko-KR" smtClean="0">
                <a:solidFill>
                  <a:schemeClr val="tx1"/>
                </a:solidFill>
              </a:rPr>
              <a:t>5</a:t>
            </a:r>
            <a:r>
              <a:rPr lang="ko-KR" altLang="en-US" smtClean="0">
                <a:solidFill>
                  <a:schemeClr val="tx1"/>
                </a:solidFill>
              </a:rPr>
              <a:t>세대 로봇은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인간이 아직 상상하지 못하는 어떤 일도 할 수 있을 것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4135610676"/>
      </p:ext>
    </p:extLst>
  </p:cSld>
  <p:clrMapOvr>
    <a:masterClrMapping/>
  </p:clrMapOvr>
  <p:transition/>
  <p:timing/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아시모프의 </a:t>
            </a:r>
            <a:r>
              <a:rPr lang="en-US" altLang="ko-KR" smtClean="0"/>
              <a:t>3</a:t>
            </a:r>
            <a:r>
              <a:rPr lang="ko-KR" altLang="en-US" smtClean="0"/>
              <a:t>원칙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초기 공상과학 소설가 중 한 명인 아이작 아시모프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(Isac Asimov)</a:t>
            </a:r>
            <a:r>
              <a:rPr lang="ko-KR" altLang="en-US" smtClean="0">
                <a:solidFill>
                  <a:schemeClr val="tx1"/>
                </a:solidFill>
              </a:rPr>
              <a:t>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로봇공학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원칙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제 </a:t>
            </a:r>
            <a:r>
              <a:rPr lang="en-US" altLang="ko-KR" smtClean="0">
                <a:solidFill>
                  <a:schemeClr val="tx1"/>
                </a:solidFill>
              </a:rPr>
              <a:t>1 </a:t>
            </a:r>
            <a:r>
              <a:rPr lang="ko-KR" altLang="en-US" smtClean="0">
                <a:solidFill>
                  <a:schemeClr val="tx1"/>
                </a:solidFill>
              </a:rPr>
              <a:t>원칙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로봇은 어떤 인간이든 다치게 하거나 다치는 상황에 처하게 하지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</a:t>
            </a:r>
            <a:r>
              <a:rPr lang="ko-KR" altLang="en-US" smtClean="0">
                <a:solidFill>
                  <a:schemeClr val="tx1"/>
                </a:solidFill>
              </a:rPr>
              <a:t>말아야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제 </a:t>
            </a:r>
            <a:r>
              <a:rPr lang="en-US" altLang="ko-KR" smtClean="0">
                <a:solidFill>
                  <a:schemeClr val="tx1"/>
                </a:solidFill>
              </a:rPr>
              <a:t>2 </a:t>
            </a:r>
            <a:r>
              <a:rPr lang="ko-KR" altLang="en-US" smtClean="0">
                <a:solidFill>
                  <a:schemeClr val="tx1"/>
                </a:solidFill>
              </a:rPr>
              <a:t>원칙 </a:t>
            </a:r>
            <a:r>
              <a:rPr lang="en-US" altLang="ko-KR" smtClean="0">
                <a:solidFill>
                  <a:schemeClr val="tx1"/>
                </a:solidFill>
              </a:rPr>
              <a:t>:  </a:t>
            </a:r>
            <a:r>
              <a:rPr lang="ko-KR" altLang="en-US" smtClean="0">
                <a:solidFill>
                  <a:schemeClr val="tx1"/>
                </a:solidFill>
              </a:rPr>
              <a:t>로봇은 제 </a:t>
            </a:r>
            <a:r>
              <a:rPr lang="en-US" altLang="ko-KR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원칙에 모순되는 명령을 제외하고는 인간이 하는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</a:t>
            </a:r>
            <a:r>
              <a:rPr lang="ko-KR" altLang="en-US" smtClean="0">
                <a:solidFill>
                  <a:schemeClr val="tx1"/>
                </a:solidFill>
              </a:rPr>
              <a:t>모든 명령에 복종해야만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제 </a:t>
            </a:r>
            <a:r>
              <a:rPr lang="en-US" altLang="ko-KR" smtClean="0">
                <a:solidFill>
                  <a:schemeClr val="tx1"/>
                </a:solidFill>
              </a:rPr>
              <a:t>3 </a:t>
            </a:r>
            <a:r>
              <a:rPr lang="ko-KR" altLang="en-US" smtClean="0">
                <a:solidFill>
                  <a:schemeClr val="tx1"/>
                </a:solidFill>
              </a:rPr>
              <a:t>원칙 </a:t>
            </a:r>
            <a:r>
              <a:rPr lang="en-US" altLang="ko-KR" smtClean="0">
                <a:solidFill>
                  <a:schemeClr val="tx1"/>
                </a:solidFill>
              </a:rPr>
              <a:t>:  </a:t>
            </a:r>
            <a:r>
              <a:rPr lang="ko-KR" altLang="en-US" smtClean="0">
                <a:solidFill>
                  <a:schemeClr val="tx1"/>
                </a:solidFill>
              </a:rPr>
              <a:t>로봇은 제 </a:t>
            </a:r>
            <a:r>
              <a:rPr lang="en-US" altLang="ko-KR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원칙과 제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원칙에 모순되는 것을 제외하고 로봇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</a:t>
            </a:r>
            <a:r>
              <a:rPr lang="ko-KR" altLang="en-US" smtClean="0">
                <a:solidFill>
                  <a:schemeClr val="tx1"/>
                </a:solidFill>
              </a:rPr>
              <a:t>스스로를 보호해야만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4135610676"/>
      </p:ext>
    </p:extLst>
  </p:cSld>
  <p:clrMapOvr>
    <a:masterClrMapping/>
  </p:clrMapOvr>
  <p:transition/>
  <p:timing/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산업용</a:t>
            </a:r>
            <a:r>
              <a:rPr lang="en-US" altLang="ko-KR" smtClean="0"/>
              <a:t> </a:t>
            </a:r>
            <a:r>
              <a:rPr lang="ko-KR" altLang="en-US" smtClean="0"/>
              <a:t>로봇과 퍼스널 로봇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산업용 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(industrial robot) :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사람이 직접 하기에 위험한 일에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사용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용접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납땜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시추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절단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단조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(forging),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페인트 분사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글라스 핸들링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(glass handling),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열처리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하역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플라스틱 몰딩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(molding),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병 처리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(bottling),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통조림 제조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(canning),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다이 캐스팅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(die casting),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과일 따기 검사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스템핑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(stemping)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등 다양한 일을 할 수 있다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퍼스널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모든 종류의 일상적인 가사일을 한다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r>
              <a:rPr lang="ko-KR" altLang="en-US" smtClean="0">
                <a:solidFill>
                  <a:schemeClr val="tx1"/>
                </a:solidFill>
              </a:rPr>
              <a:t>이 경우 가사로봇이라고도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사무 환경에서도 잘 활용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r>
              <a:rPr lang="ko-KR" altLang="en-US" smtClean="0">
                <a:solidFill>
                  <a:schemeClr val="tx1"/>
                </a:solidFill>
              </a:rPr>
              <a:t>이 경우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서비스 로봇이라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최근까지 어떤 실질적 이익이 될 만큼 충분히 정교하지 못했다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취미용 로봇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어린이 장난감으로 제격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4135610676"/>
      </p:ext>
    </p:extLst>
  </p:cSld>
  <p:clrMapOvr>
    <a:masterClrMapping/>
  </p:clrMapOvr>
  <p:transition/>
  <p:timing/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52153"/>
            <a:ext cx="8712968" cy="5328592"/>
          </a:xfrm>
        </p:spPr>
        <p:txBody>
          <a:bodyPr/>
          <a:lstStyle/>
          <a:p>
            <a:r>
              <a:rPr lang="ko-KR" altLang="en-US" smtClean="0"/>
              <a:t>의학용 로봇과 생물학적 로봇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의약에서 많은 부분을 로봇이 기여</a:t>
            </a:r>
            <a:endParaRPr lang="en-US" altLang="ko-KR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 조무사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바닥에 설치된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개 혹은 </a:t>
            </a:r>
            <a:r>
              <a:rPr lang="en-US" altLang="ko-KR" smtClean="0">
                <a:solidFill>
                  <a:schemeClr val="tx1"/>
                </a:solidFill>
              </a:rPr>
              <a:t>4</a:t>
            </a:r>
            <a:r>
              <a:rPr lang="ko-KR" altLang="en-US" smtClean="0">
                <a:solidFill>
                  <a:schemeClr val="tx1"/>
                </a:solidFill>
              </a:rPr>
              <a:t>개의 바퀴를 따라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로봇 동작은 간호사실에서 조종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퍼스널 로봇과 같음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음식 나르기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쓰레기 줍기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알약 형태의 약을 제조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이론적으로 환자의 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맥박수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혈압 및 호흡수를 측정할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 항체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(robotics antibodies)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일부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개발자들은 특정 방법으로 유기화합물을 결합시켜 로봇 항체를 제조할 수 있다 생각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미세한 기계를 환자의 혈관에 주입하여 유해 바이러스나 박테리아를 찾아 파괴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제어기는 미세한 기계가 특정 미생물만 뒤쫓도록 프로그램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일부 연구자들은 유기화합물 분자들을 모아 생물학적 로봇을 만들자 제안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3116104331"/>
      </p:ext>
    </p:extLst>
  </p:cSld>
  <p:clrMapOvr>
    <a:masterClrMapping/>
  </p:clrMapOvr>
  <p:transition/>
  <p:timing/>
</p:sld>
</file>

<file path=ppt/slides/slide1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2628"/>
            <a:ext cx="8712968" cy="5582716"/>
          </a:xfrm>
        </p:spPr>
        <p:txBody>
          <a:bodyPr/>
          <a:lstStyle/>
          <a:p>
            <a:r>
              <a:rPr lang="ko-KR" altLang="en-US" smtClean="0"/>
              <a:t>군사용 로봇과 보안용 로봇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보안용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범죄로부터 인간이나 재산을 보호하는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전자식 차고 개폐기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집 밖에서 차고 문을 잠그고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제어 장치를 사용해 차고에 들어감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err="1" smtClean="0">
                <a:solidFill>
                  <a:schemeClr val="tx1"/>
                </a:solidFill>
              </a:rPr>
              <a:t>중간급 보안용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침임 탐지 경보 시스템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디지털 암호를 채택한 전자식 출입구 개폐기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다양한 종류의 감시 시스템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err="1" smtClean="0">
                <a:solidFill>
                  <a:schemeClr val="tx1"/>
                </a:solidFill>
              </a:rPr>
              <a:t>비인가자가 건물 내에 들어오는 것을 막는다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초음파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마이크로파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레이저를 사용 침입자의 존재를 탐지하고 전화나 무선 시스템을 통해 경찰에 신고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가상의 고급 보안용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잠깐 종업원 역할을 하고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다른 시간에는 전투견으로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활동하는 개 혹은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그 이상의 이동용 로봇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시스템은 침입할 수 있는 상황이나 기회를 최소화할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err="1" smtClean="0">
                <a:solidFill>
                  <a:schemeClr val="tx1"/>
                </a:solidFill>
              </a:rPr>
              <a:t>비인가자가 침입하면 쫓아내거나 경찰이 도착할 때까지 침입자를 감금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3116104331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3316" name="직사각형 14"/>
          <p:cNvSpPr>
            <a:spLocks noChangeArrowheads="1"/>
          </p:cNvSpPr>
          <p:nvPr/>
        </p:nvSpPr>
        <p:spPr bwMode="auto">
          <a:xfrm>
            <a:off x="704850" y="1266440"/>
            <a:ext cx="540027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⑥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압력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Pressure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Switch)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적용분야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수압 등에 다양하게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  </a:t>
            </a:r>
          </a:p>
          <a:p>
            <a:pPr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압력설정 조정 가능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상단에 압력스위칭조절나사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사용내압을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최대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600bar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정도로 높여서 견고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AC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DC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전압 구분없이 사용가능한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free voltage </a:t>
            </a:r>
          </a:p>
        </p:txBody>
      </p:sp>
      <p:pic>
        <p:nvPicPr>
          <p:cNvPr id="1030" name="Picture 6" descr="http://www.psholding.co.kr/uploaded/product/128/62c4950576b404e0dc9b7951178a533b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088" y="812199"/>
            <a:ext cx="39528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4"/>
          <p:cNvSpPr>
            <a:spLocks noChangeArrowheads="1"/>
          </p:cNvSpPr>
          <p:nvPr/>
        </p:nvSpPr>
        <p:spPr bwMode="auto">
          <a:xfrm>
            <a:off x="704528" y="3212976"/>
            <a:ext cx="540027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⑦ 액면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Liquid Level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Switch)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작동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원리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길이가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종류인 전극봉을 탱크 안에 넣고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탱크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내부의 물이 하강하거나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상승하면 레버가 작동되어  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급수펌프의 전동기를 기동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정지시킨다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수위 조절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길이와 짧은 길이의 전극봉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사이로 수위를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유지시켜 일정한 물을 자동적으로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확보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특징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액체의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도전성을 이용한 것으로 플로어 스위치와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같은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가동 부분이 없으므로 고장이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적다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32" name="Picture 8" descr="http://bitcdn.bit-play.com/linkjapan/2017/12/08/02/f4b2bc71808698680a74b13b9fbf5b6e_259244_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3160" y="3140968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33723"/>
      </p:ext>
    </p:extLst>
  </p:cSld>
  <p:clrMapOvr>
    <a:masterClrMapping/>
  </p:clrMapOvr>
  <p:transition>
    <p:cut/>
  </p:transition>
  <p:timing/>
</p:sld>
</file>

<file path=ppt/slides/slide1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8326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안드로이드와 사이보그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안드로이드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(android)</a:t>
            </a: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머리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두 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두 다리를 가진 인간의 모습을 한 로봇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위치 센서를 장착한 회전할 수 있는 머리를 가짐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기계적 양안시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(binocular vision)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는 깊이를 인지하거나 큰 방에 있는 물체를 인식하도록 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속도 인식과 속도 합성도 포함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인간의 모습과 같아 특히 어린이들이 사용하기 적합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인간과 유사한 로봇을 설계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구현할 때 기계적 문제점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이족보행 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(biped robot)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은 불안정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삼족보행 설계는 다소 안정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인간의 선천적인 균형감각을 기계에 프로그래밍하기 어렵다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휠 구동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(wheel drive)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이나 트랙 구동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(track drive)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으로 움직임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2234825293"/>
      </p:ext>
    </p:extLst>
  </p:cSld>
  <p:clrMapOvr>
    <a:masterClrMapping/>
  </p:clrMapOvr>
  <p:transition/>
  <p:timing/>
</p:sld>
</file>

<file path=ppt/slides/slide1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616624"/>
          </a:xfrm>
        </p:spPr>
        <p:txBody>
          <a:bodyPr/>
          <a:lstStyle/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와수봇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(Wasubot)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초기 가장 유명한 안드로이드 중 하나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전문 음악가 같은 솜씨로 오르간을 연주해 기계가 감각적인 매력도 가질 수 있음을 보여줌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1985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년 일본 엑스포에서 폭발적인 관심을 얻음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사이보그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(cyborg)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사이버네틱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(cybernetic)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과 유기체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(organism)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의 합성어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로봇공학에서는 인간의 신체 대부분이 기계부품으로 되어 있어도 </a:t>
            </a: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생물학적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정체성</a:t>
            </a:r>
            <a:r>
              <a:rPr lang="en-US" altLang="ko-KR" smtClean="0">
                <a:solidFill>
                  <a:srgbClr val="0000FF"/>
                </a:solidFill>
                <a:latin typeface="Comic Sans MS" pitchFamily="66" charset="0"/>
              </a:rPr>
              <a:t>(biological identity)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을 유지하는 것을 말함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4"/>
            <a:endParaRPr lang="en-US" altLang="ko-KR"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어떤 사람에게 로봇용 팔이나 손을 제공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그 팔과 손을 생체공학적 신체의 일부분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혹은 보철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(prothesis)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이라 함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공상과학 소설에서 심각한 부상을 입은 사람이 거의 보철로 고쳐지도록 묘사되는데 이러한 존재가 사이보그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일부 과학자들은 언젠가는 실현될 것으로 믿음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미래를 내다보는 많은 로봇 공학자는 컴퓨터 전문가는 인간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사이보그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안드로이드와 컴퓨터로 이루어진 사이봇 사회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(cybot society)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를 상상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2234825293"/>
      </p:ext>
    </p:extLst>
  </p:cSld>
  <p:clrMapOvr>
    <a:masterClrMapping/>
  </p:clrMapOvr>
  <p:transition/>
  <p:timing/>
</p:sld>
</file>

<file path=ppt/slides/slide1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로봇</a:t>
            </a:r>
            <a:r>
              <a:rPr lang="en-US" altLang="ko-KR" smtClean="0"/>
              <a:t> </a:t>
            </a:r>
            <a:r>
              <a:rPr lang="ko-KR" altLang="en-US" err="1" smtClean="0"/>
              <a:t>매니퓰레이터</a:t>
            </a:r>
            <a:r>
              <a:rPr lang="en-US" altLang="ko-KR" smtClean="0">
                <a:latin typeface="Comic Sans MS" pitchFamily="66" charset="0"/>
              </a:rPr>
              <a:t>(robotic manipulator)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손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집게 혹은 어떤 종류의 기계적 장치인 선단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(end effector)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에 결합된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팔로 이루어짐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일반적 구조 혹은 기하학적 구조로 구분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일부 매니퓰레이터는 인간의 팔과 유사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2234825293"/>
      </p:ext>
    </p:extLst>
  </p:cSld>
  <p:clrMapOvr>
    <a:masterClrMapping/>
  </p:clrMapOvr>
  <p:transition/>
  <p:timing/>
</p:sld>
</file>

<file path=ppt/slides/slide1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328592"/>
          </a:xfrm>
        </p:spPr>
        <p:txBody>
          <a:bodyPr/>
          <a:lstStyle/>
          <a:p>
            <a:r>
              <a:rPr lang="ko-KR" altLang="en-US" smtClean="0"/>
              <a:t>자유도</a:t>
            </a:r>
            <a:r>
              <a:rPr lang="en-US" altLang="ko-KR" smtClean="0">
                <a:latin typeface="Comic Sans MS" pitchFamily="66" charset="0"/>
              </a:rPr>
              <a:t>(defree of freedom)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로봇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팔이 움직일 수 있는 방향의 수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대부분의 매니퓰레이터는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차원에서 움직이지만 간혹 자유도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을 초과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어깨 관절은 피치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요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롤의 자유도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피치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(pitch):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상하 움직임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(yaw):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좌우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움직임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롤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(roll):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팔 전체를 어깨에서 회전시키는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움직임</a:t>
            </a:r>
            <a:endParaRPr lang="en-US" altLang="ko-KR">
              <a:solidFill>
                <a:schemeClr val="tx1"/>
              </a:solidFill>
              <a:latin typeface="Comic Sans MS" pitchFamily="66" charset="0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팔꿈치는 자유도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어깨를 동일 위치에 일정하게 고정시키면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팔꿈치 관절은 어깨 관절의 피치와 같음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팔뚝과 손목의 자유도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팔뚝과 손목은 위아래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좌우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가볍게 뒤틀 수 있다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전체적으로 팔은 자유도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을 가짐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3297789328"/>
      </p:ext>
    </p:extLst>
  </p:cSld>
  <p:clrMapOvr>
    <a:masterClrMapping/>
  </p:clrMapOvr>
  <p:transition/>
  <p:timing/>
</p:sld>
</file>

<file path=ppt/slides/slide1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2628"/>
            <a:ext cx="8712968" cy="5328592"/>
          </a:xfrm>
        </p:spPr>
        <p:txBody>
          <a:bodyPr/>
          <a:lstStyle/>
          <a:p>
            <a:r>
              <a:rPr lang="ko-KR" altLang="en-US" smtClean="0"/>
              <a:t>회전도</a:t>
            </a:r>
            <a:r>
              <a:rPr lang="en-US" altLang="ko-KR" smtClean="0">
                <a:latin typeface="Comic Sans MS" pitchFamily="66" charset="0"/>
              </a:rPr>
              <a:t>(degrees of rotation)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개의 로봇 관절 혹은 로봇 관절 세트가 규정된 선형축에서 시계 방향 혹은 반시계 방향으로 회전할 수 있는 정도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몇 개의 기준점이 항상 사용되며 각은 그 관절에 관한 각도로 나타냄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일반적으로 시계 방향으로의 회전은 </a:t>
            </a:r>
            <a:r>
              <a:rPr lang="en-US" altLang="ko-KR" smtClean="0">
                <a:solidFill>
                  <a:schemeClr val="tx1"/>
                </a:solidFill>
              </a:rPr>
              <a:t>+</a:t>
            </a:r>
            <a:r>
              <a:rPr lang="ko-KR" altLang="en-US" smtClean="0">
                <a:solidFill>
                  <a:schemeClr val="tx1"/>
                </a:solidFill>
              </a:rPr>
              <a:t>각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양각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ko-KR" altLang="en-US" err="1" smtClean="0">
                <a:solidFill>
                  <a:schemeClr val="tx1"/>
                </a:solidFill>
              </a:rPr>
              <a:t>반시계 방향 회전은 </a:t>
            </a:r>
            <a:r>
              <a:rPr lang="en-US" altLang="ko-KR" smtClean="0">
                <a:solidFill>
                  <a:schemeClr val="tx1"/>
                </a:solidFill>
              </a:rPr>
              <a:t>–</a:t>
            </a:r>
            <a:r>
              <a:rPr lang="ko-KR" altLang="en-US" smtClean="0">
                <a:solidFill>
                  <a:schemeClr val="tx1"/>
                </a:solidFill>
              </a:rPr>
              <a:t>각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음각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예</a:t>
            </a:r>
            <a:r>
              <a:rPr lang="en-US" altLang="ko-KR" smtClean="0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각 </a:t>
            </a:r>
            <a:r>
              <a:rPr lang="en-US" altLang="ko-KR" smtClean="0">
                <a:solidFill>
                  <a:schemeClr val="tx1"/>
                </a:solidFill>
              </a:rPr>
              <a:t>X = -74˚ </a:t>
            </a:r>
            <a:r>
              <a:rPr lang="ko-KR" altLang="en-US" smtClean="0">
                <a:solidFill>
                  <a:schemeClr val="tx1"/>
                </a:solidFill>
              </a:rPr>
              <a:t>라면 반시계 방향으로 </a:t>
            </a:r>
            <a:r>
              <a:rPr lang="en-US" altLang="ko-KR" smtClean="0">
                <a:solidFill>
                  <a:schemeClr val="tx1"/>
                </a:solidFill>
              </a:rPr>
              <a:t>74˚ </a:t>
            </a:r>
            <a:r>
              <a:rPr lang="ko-KR" altLang="en-US" smtClean="0">
                <a:solidFill>
                  <a:schemeClr val="tx1"/>
                </a:solidFill>
              </a:rPr>
              <a:t>회전되었음을 나타냄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34-4]: 3</a:t>
            </a:r>
            <a:r>
              <a:rPr lang="ko-KR" altLang="en-US" smtClean="0">
                <a:solidFill>
                  <a:schemeClr val="tx1"/>
                </a:solidFill>
              </a:rPr>
              <a:t>개의 관절을 갖는 로봇 팔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기준 축은 </a:t>
            </a:r>
            <a:r>
              <a:rPr lang="en-US" altLang="ko-KR" i="1" smtClean="0">
                <a:solidFill>
                  <a:schemeClr val="tx1"/>
                </a:solidFill>
              </a:rPr>
              <a:t>J</a:t>
            </a:r>
            <a:r>
              <a:rPr lang="en-US" altLang="ko-KR" baseline="-25000" smtClean="0">
                <a:solidFill>
                  <a:schemeClr val="tx1"/>
                </a:solidFill>
              </a:rPr>
              <a:t>1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en-US" altLang="ko-KR" i="1" smtClean="0">
                <a:solidFill>
                  <a:schemeClr val="tx1"/>
                </a:solidFill>
              </a:rPr>
              <a:t>J</a:t>
            </a:r>
            <a:r>
              <a:rPr lang="en-US" altLang="ko-KR" baseline="-25000" smtClean="0">
                <a:solidFill>
                  <a:schemeClr val="tx1"/>
                </a:solidFill>
              </a:rPr>
              <a:t>2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en-US" altLang="ko-KR" i="1" smtClean="0">
                <a:solidFill>
                  <a:schemeClr val="tx1"/>
                </a:solidFill>
              </a:rPr>
              <a:t>J</a:t>
            </a:r>
            <a:r>
              <a:rPr lang="en-US" altLang="ko-KR" baseline="-25000" smtClean="0">
                <a:solidFill>
                  <a:schemeClr val="tx1"/>
                </a:solidFill>
              </a:rPr>
              <a:t>3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로 나타냄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pic>
        <p:nvPicPr>
          <p:cNvPr id="8194" name="Picture 2" descr="C:\Users\admin\Desktop\hanbit\전기전자공학개론\교안\img\34\img\img_34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2901" r="39395" b="9169"/>
          <a:stretch>
            <a:fillRect/>
          </a:stretch>
        </p:blipFill>
        <p:spPr bwMode="auto">
          <a:xfrm>
            <a:off x="6012160" y="3408585"/>
            <a:ext cx="2763142" cy="321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4"/>
          <p:cNvSpPr txBox="1"/>
          <p:nvPr/>
        </p:nvSpPr>
        <p:spPr bwMode="auto">
          <a:xfrm>
            <a:off x="242392" y="4293096"/>
            <a:ext cx="5553744" cy="21602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smtClean="0">
                <a:solidFill>
                  <a:schemeClr val="tx1"/>
                </a:solidFill>
              </a:rPr>
              <a:t>이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개의 축은 각각 회전각 </a:t>
            </a:r>
            <a:r>
              <a:rPr lang="en-US" altLang="ko-KR" i="1" smtClean="0">
                <a:solidFill>
                  <a:schemeClr val="tx1"/>
                </a:solidFill>
              </a:rPr>
              <a:t>X, Y, Z </a:t>
            </a:r>
            <a:r>
              <a:rPr lang="ko-KR" altLang="en-US" smtClean="0">
                <a:solidFill>
                  <a:schemeClr val="tx1"/>
                </a:solidFill>
              </a:rPr>
              <a:t>의 기준이 됨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전체 관절의 회전은 회전각 </a:t>
            </a:r>
            <a:r>
              <a:rPr lang="en-US" altLang="ko-KR" i="1" smtClean="0">
                <a:solidFill>
                  <a:schemeClr val="tx1"/>
                </a:solidFill>
              </a:rPr>
              <a:t>X, Y, Z </a:t>
            </a:r>
            <a:r>
              <a:rPr lang="ko-KR" altLang="en-US" smtClean="0">
                <a:solidFill>
                  <a:schemeClr val="tx1"/>
                </a:solidFill>
              </a:rPr>
              <a:t>의 각을 모두 더함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" name="Picture 2" descr="C:\Users\admin\Desktop\hanbit\전기전자공학개론\교안\img\34\img\img_34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92867" r="437" b="2363"/>
          <a:stretch>
            <a:fillRect/>
          </a:stretch>
        </p:blipFill>
        <p:spPr bwMode="auto">
          <a:xfrm>
            <a:off x="1619672" y="6339782"/>
            <a:ext cx="4680520" cy="17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104331"/>
      </p:ext>
    </p:extLst>
  </p:cSld>
  <p:clrMapOvr>
    <a:masterClrMapping/>
  </p:clrMapOvr>
  <p:transition/>
  <p:timing/>
</p:sld>
</file>

<file path=ppt/slides/slide1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작업반경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(work envelop)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팔이 닿고 실제로 사물을 다룰 수 있는 공간 안의 영역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작업반경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안에서 로봇 팔을 어떤 위치로 움직이기 위해서 오퍼레이터는 측정각 </a:t>
            </a:r>
            <a:r>
              <a:rPr lang="en-US" altLang="ko-KR" i="1">
                <a:solidFill>
                  <a:schemeClr val="tx1"/>
                </a:solidFill>
              </a:rPr>
              <a:t>X, Y, Z </a:t>
            </a:r>
            <a:r>
              <a:rPr lang="ko-KR" altLang="en-US" smtClean="0">
                <a:solidFill>
                  <a:schemeClr val="tx1"/>
                </a:solidFill>
              </a:rPr>
              <a:t>를 제어기에 입력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오퍼레이터는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en-US" altLang="ko-KR" i="1" smtClean="0">
                <a:solidFill>
                  <a:schemeClr val="tx1"/>
                </a:solidFill>
              </a:rPr>
              <a:t>X</a:t>
            </a:r>
            <a:r>
              <a:rPr lang="en-US" altLang="ko-KR" smtClean="0">
                <a:solidFill>
                  <a:schemeClr val="tx1"/>
                </a:solidFill>
              </a:rPr>
              <a:t> = 39˚, </a:t>
            </a:r>
            <a:r>
              <a:rPr lang="en-US" altLang="ko-KR" i="1" smtClean="0">
                <a:solidFill>
                  <a:schemeClr val="tx1"/>
                </a:solidFill>
              </a:rPr>
              <a:t>Y</a:t>
            </a:r>
            <a:r>
              <a:rPr lang="en-US" altLang="ko-KR" smtClean="0">
                <a:solidFill>
                  <a:schemeClr val="tx1"/>
                </a:solidFill>
              </a:rPr>
              <a:t> = 75˚, </a:t>
            </a:r>
            <a:r>
              <a:rPr lang="en-US" altLang="ko-KR" i="1" smtClean="0">
                <a:solidFill>
                  <a:schemeClr val="tx1"/>
                </a:solidFill>
              </a:rPr>
              <a:t>Z</a:t>
            </a:r>
            <a:r>
              <a:rPr lang="en-US" altLang="ko-KR" smtClean="0">
                <a:solidFill>
                  <a:schemeClr val="tx1"/>
                </a:solidFill>
              </a:rPr>
              <a:t> = 51˚ </a:t>
            </a:r>
            <a:r>
              <a:rPr lang="ko-KR" altLang="en-US" smtClean="0">
                <a:solidFill>
                  <a:schemeClr val="tx1"/>
                </a:solidFill>
              </a:rPr>
              <a:t>라 지정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첫 번째 축</a:t>
            </a:r>
            <a:r>
              <a:rPr lang="en-US" altLang="ko-KR" i="1">
                <a:solidFill>
                  <a:schemeClr val="tx1"/>
                </a:solidFill>
              </a:rPr>
              <a:t> </a:t>
            </a:r>
            <a:r>
              <a:rPr lang="en-US" altLang="ko-KR" i="1" smtClean="0">
                <a:solidFill>
                  <a:schemeClr val="tx1"/>
                </a:solidFill>
              </a:rPr>
              <a:t>J</a:t>
            </a:r>
            <a:r>
              <a:rPr lang="en-US" altLang="ko-KR" baseline="-25000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을 기준으로 최종 각은 세 각의 합 </a:t>
            </a:r>
            <a:r>
              <a:rPr lang="en-US" altLang="ko-KR" i="1" smtClean="0">
                <a:solidFill>
                  <a:schemeClr val="tx1"/>
                </a:solidFill>
              </a:rPr>
              <a:t>X + Y + Z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= 165˚ </a:t>
            </a:r>
            <a:r>
              <a:rPr lang="ko-KR" altLang="en-US" smtClean="0">
                <a:solidFill>
                  <a:schemeClr val="tx1"/>
                </a:solidFill>
              </a:rPr>
              <a:t>와 같다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4135610676"/>
      </p:ext>
    </p:extLst>
  </p:cSld>
  <p:clrMapOvr>
    <a:masterClrMapping/>
  </p:clrMapOvr>
  <p:transition/>
  <p:timing/>
</p:sld>
</file>

<file path=ppt/slides/slide1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관절형 기하학 구조</a:t>
            </a:r>
            <a:r>
              <a:rPr lang="en-US" altLang="ko-KR" smtClean="0">
                <a:latin typeface="Comic Sans MS" pitchFamily="66" charset="0"/>
              </a:rPr>
              <a:t>(articulated geometry)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조립식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부품들이 관절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(joint)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 나뉨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인간의 팔과 약간 비슷한 매니퓰레이터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로봇의 다양한 기능은 자유도 값으로 정의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팔은 자유도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을 가짐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회전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방위각에 해당</a:t>
            </a:r>
            <a:r>
              <a:rPr lang="en-US" altLang="ko-KR" smtClean="0">
                <a:solidFill>
                  <a:schemeClr val="tx1"/>
                </a:solidFill>
              </a:rPr>
              <a:t>), </a:t>
            </a:r>
            <a:r>
              <a:rPr lang="ko-KR" altLang="en-US" smtClean="0">
                <a:solidFill>
                  <a:schemeClr val="tx1"/>
                </a:solidFill>
              </a:rPr>
              <a:t>올려본 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(elevation angle), 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팔이 닿는 거리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반경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수학자는 구면좌표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(spherical coordination)</a:t>
            </a:r>
            <a:r>
              <a:rPr lang="ko-KR" altLang="en-US" smtClean="0">
                <a:solidFill>
                  <a:schemeClr val="tx1"/>
                </a:solidFill>
              </a:rPr>
              <a:t> 시스템으로 인식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주어진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err="1" smtClean="0">
                <a:solidFill>
                  <a:schemeClr val="tx1"/>
                </a:solidFill>
              </a:rPr>
              <a:t>자유도에 대해서는 여러 가지 다른 관절형 기하학 구조가 있다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4135610676"/>
      </p:ext>
    </p:extLst>
  </p:cSld>
  <p:clrMapOvr>
    <a:masterClrMapping/>
  </p:clrMapOvr>
  <p:transition/>
  <p:timing/>
</p:sld>
</file>

<file path=ppt/slides/slide1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328592"/>
          </a:xfrm>
        </p:spPr>
        <p:txBody>
          <a:bodyPr/>
          <a:lstStyle/>
          <a:p>
            <a:r>
              <a:rPr lang="ko-KR" altLang="en-US" smtClean="0"/>
              <a:t>데카르트 좌표 기하학 구조</a:t>
            </a:r>
            <a:r>
              <a:rPr lang="en-US" altLang="ko-KR" smtClean="0">
                <a:latin typeface="Comic Sans MS" pitchFamily="66" charset="0"/>
              </a:rPr>
              <a:t>(Cartesian coordinate geometry)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수학 함수를 그래프로 나타내기 </a:t>
            </a:r>
            <a:r>
              <a:rPr lang="ko-KR" altLang="en-US">
                <a:solidFill>
                  <a:schemeClr val="tx1"/>
                </a:solidFill>
              </a:rPr>
              <a:t>위</a:t>
            </a:r>
            <a:r>
              <a:rPr lang="ko-KR" altLang="en-US" smtClean="0">
                <a:solidFill>
                  <a:schemeClr val="tx1"/>
                </a:solidFill>
              </a:rPr>
              <a:t>해 자주 사용하는 데카르트 좌표계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(Cartesian coordinate system)</a:t>
            </a:r>
            <a:r>
              <a:rPr lang="ko-KR" altLang="en-US" smtClean="0">
                <a:solidFill>
                  <a:schemeClr val="tx1"/>
                </a:solidFill>
              </a:rPr>
              <a:t>에서 파생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작업 공간 안에서 어떤 점들을 유일하게 정의하기 위해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개 혹은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개의 직선축이 서로 직교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차원 데카르트 평면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(Cartesian plane)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에서는 변수가 </a:t>
            </a:r>
            <a:r>
              <a:rPr lang="en-US" altLang="ko-KR" i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x, y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이고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차원 데카르트 공간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(Cartesian three-space)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에서는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i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x, y, z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변수</a:t>
            </a:r>
            <a:r>
              <a:rPr lang="en-US" altLang="ko-KR" i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x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팔의 거리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(reach),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변수</a:t>
            </a:r>
            <a:r>
              <a:rPr lang="en-US" altLang="ko-KR" i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i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y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높이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(elevation),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변수</a:t>
            </a:r>
            <a:r>
              <a:rPr lang="en-US" altLang="ko-KR" i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i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z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를 깊이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(depth)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차원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(dimension)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나타냄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pic>
        <p:nvPicPr>
          <p:cNvPr id="9220" name="Picture 4" descr="C:\Users\admin\Desktop\hanbit\전기전자공학개론\교안\img\34\img\img_34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2704" r="5351" b="11752"/>
          <a:stretch>
            <a:fillRect/>
          </a:stretch>
        </p:blipFill>
        <p:spPr bwMode="auto">
          <a:xfrm>
            <a:off x="6372200" y="3676932"/>
            <a:ext cx="2344238" cy="291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\Desktop\hanbit\전기전자공학개론\교안\img\34\img\img_34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91235" r="5351" b="4552"/>
          <a:stretch>
            <a:fillRect/>
          </a:stretch>
        </p:blipFill>
        <p:spPr bwMode="auto">
          <a:xfrm>
            <a:off x="3419872" y="6289185"/>
            <a:ext cx="3064318" cy="1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4"/>
          <p:cNvSpPr txBox="1"/>
          <p:nvPr/>
        </p:nvSpPr>
        <p:spPr bwMode="auto">
          <a:xfrm>
            <a:off x="251520" y="3933056"/>
            <a:ext cx="6048672" cy="22085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[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그림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34-5]: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데카르트 좌표 기하학 구조를 사용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단순화한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차원 로봇 팔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이를 직교 좌표 기하학 구조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(rectangular coordinate geometry)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라 한다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294459"/>
      </p:ext>
    </p:extLst>
  </p:cSld>
  <p:clrMapOvr>
    <a:masterClrMapping/>
  </p:clrMapOvr>
  <p:transition/>
  <p:timing/>
</p:sld>
</file>

<file path=ppt/slides/slide1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328592"/>
          </a:xfrm>
        </p:spPr>
        <p:txBody>
          <a:bodyPr/>
          <a:lstStyle/>
          <a:p>
            <a:r>
              <a:rPr lang="ko-KR" altLang="en-US" smtClean="0"/>
              <a:t>원통</a:t>
            </a:r>
            <a:r>
              <a:rPr lang="en-US" altLang="ko-KR" smtClean="0"/>
              <a:t> </a:t>
            </a:r>
            <a:r>
              <a:rPr lang="ko-KR" altLang="en-US" smtClean="0"/>
              <a:t>좌표 기하학 구조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 제어기는 높이 차원이 추가된 극좌표계를 이용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매니퓰레이터를 이끌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원통 좌표 기하학 구조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(cylindrical 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coordinate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geometry)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라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한다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기준 평면 내에 원점을 잡고 원점으로부터 일직선 방향으로 기준축을 정의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작업 영역 내에서 어떤 점의 위치를 거리 </a:t>
            </a:r>
            <a:r>
              <a:rPr lang="en-US" altLang="ko-KR" i="1" smtClean="0">
                <a:solidFill>
                  <a:schemeClr val="tx1"/>
                </a:solidFill>
              </a:rPr>
              <a:t>x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높이 </a:t>
            </a:r>
            <a:r>
              <a:rPr lang="en-US" altLang="ko-KR" i="1" smtClean="0">
                <a:solidFill>
                  <a:schemeClr val="tx1"/>
                </a:solidFill>
              </a:rPr>
              <a:t>y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회전 </a:t>
            </a:r>
            <a:r>
              <a:rPr lang="en-US" altLang="ko-KR" i="1" smtClean="0">
                <a:solidFill>
                  <a:schemeClr val="tx1"/>
                </a:solidFill>
              </a:rPr>
              <a:t>z </a:t>
            </a:r>
            <a:r>
              <a:rPr lang="ko-KR" altLang="en-US" smtClean="0">
                <a:solidFill>
                  <a:schemeClr val="tx1"/>
                </a:solidFill>
              </a:rPr>
              <a:t>으로 정의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회전은 로봇 팔이 기준축가 상대적으로 대응하는 각으로 정의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시계 방향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회전각 </a:t>
            </a:r>
            <a:r>
              <a:rPr lang="en-US" altLang="ko-KR" i="1" smtClean="0">
                <a:solidFill>
                  <a:schemeClr val="tx1"/>
                </a:solidFill>
              </a:rPr>
              <a:t>z </a:t>
            </a:r>
            <a:r>
              <a:rPr lang="ko-KR" altLang="en-US" smtClean="0">
                <a:solidFill>
                  <a:schemeClr val="tx1"/>
                </a:solidFill>
              </a:rPr>
              <a:t>는 기준축으로부터 시계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방향으로 </a:t>
            </a:r>
            <a:r>
              <a:rPr lang="en-US" altLang="ko-KR" smtClean="0">
                <a:solidFill>
                  <a:schemeClr val="tx1"/>
                </a:solidFill>
              </a:rPr>
              <a:t>0˚ ~360˚ </a:t>
            </a:r>
            <a:r>
              <a:rPr lang="ko-KR" altLang="en-US" smtClean="0">
                <a:solidFill>
                  <a:schemeClr val="tx1"/>
                </a:solidFill>
              </a:rPr>
              <a:t>범위를 가짐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pic>
        <p:nvPicPr>
          <p:cNvPr id="10242" name="Picture 2" descr="C:\Users\admin\Desktop\hanbit\전기전자공학개론\교안\img\34\img\img_34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770" b="5842"/>
          <a:stretch>
            <a:fillRect/>
          </a:stretch>
        </p:blipFill>
        <p:spPr bwMode="auto">
          <a:xfrm>
            <a:off x="5508104" y="3536209"/>
            <a:ext cx="2929827" cy="30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\Desktop\hanbit\전기전자공학개론\교안\img\34\img\img_34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96300" r="30562"/>
          <a:stretch>
            <a:fillRect/>
          </a:stretch>
        </p:blipFill>
        <p:spPr bwMode="auto">
          <a:xfrm>
            <a:off x="2972594" y="6301933"/>
            <a:ext cx="2391494" cy="14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94459"/>
      </p:ext>
    </p:extLst>
  </p:cSld>
  <p:clrMapOvr>
    <a:masterClrMapping/>
  </p:clrMapOvr>
  <p:transition/>
  <p:timing/>
</p:sld>
</file>

<file path=ppt/slides/slide1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5328592"/>
          </a:xfrm>
        </p:spPr>
        <p:txBody>
          <a:bodyPr/>
          <a:lstStyle/>
          <a:p>
            <a:r>
              <a:rPr lang="ko-KR" altLang="en-US" smtClean="0"/>
              <a:t>회전 기하학 구조</a:t>
            </a:r>
            <a:endParaRPr lang="en-US" altLang="ko-KR" smtClean="0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34-7]: </a:t>
            </a:r>
            <a:r>
              <a:rPr lang="ko-KR" altLang="en-US" smtClean="0">
                <a:solidFill>
                  <a:schemeClr val="tx1"/>
                </a:solidFill>
              </a:rPr>
              <a:t>회전 기하학 구조를 사용한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차원으로 동작하는 로봇 팔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>
                <a:solidFill>
                  <a:schemeClr val="tx1"/>
                </a:solidFill>
              </a:rPr>
              <a:t>팔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전체가 어깨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기준점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에서 완전한 원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(360˚)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으로 회전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베이스에 있는 팔에는 수평에서 수직 방향으로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90˚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동작하는 높이 관절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(elevation joint)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 있다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로봇 팔 중간 관절인 팔꿈치는 직선 위치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(straight position)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에서 한번 뒤집어 접으면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180˚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동작 가능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몇몇 회전 로봇 팔은 팔꿈치처럼 구부리거나 뒤틀 수 있는 손목 관절이 있다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90˚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높일 수 있는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(elevation)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회전 로봇 팔은 반구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(half 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s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phere)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내의 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 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어떤 점에도 닿을 수 있다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반구의 반경은 팔꿈치와 손목이 밖으로 똑바로 펼쳐있을 때의 팔 길이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180˚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높이 회전 팔은 완전한 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(sphere)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의 어느 점에도 닿을 수 있도록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설계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베이스 주변의 작은 막힌 부분을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제외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회전 기하학 구조는 완전 구면 좌표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(turn spherical coordinate)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와는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  <a:ea typeface="나눔고딕" charset="-127"/>
              </a:rPr>
              <a:t>다르다</a:t>
            </a:r>
            <a:endParaRPr lang="ko-KR" altLang="en-US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1609294459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0244" name="직사각형 14"/>
          <p:cNvSpPr>
            <a:spLocks noChangeArrowheads="1"/>
          </p:cNvSpPr>
          <p:nvPr/>
        </p:nvSpPr>
        <p:spPr bwMode="auto">
          <a:xfrm>
            <a:off x="704850" y="1266440"/>
            <a:ext cx="8893175" cy="4940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논리회로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조절부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논리적인 판단 기능을 갖는 전기회로로서 인간의 두뇌에 해당하는 작용을 하여 검출기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신호를 판단하고 조작기에 적절한 신호를 보내주는 작용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indent="9525" latinLnBrk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OR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접점을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병렬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접속하는 경우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PB1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되면 표시등이 점등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indent="3175" algn="just" latinLnBrk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(a)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 로          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(b)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타임차트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indent="3175" algn="just" latinLnBrk="1">
              <a:lnSpc>
                <a:spcPct val="150000"/>
              </a:lnSpc>
              <a:defRPr/>
            </a:pP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AND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접점을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직렬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접속하는 경우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</a:t>
            </a:r>
            <a:r>
              <a:rPr lang="en-US" altLang="ko-KR" sz="1400" b="0" baseline="-250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</a:t>
            </a:r>
            <a:r>
              <a:rPr lang="en-US" altLang="ko-KR" sz="1400" b="0" baseline="-250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동시에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되면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램프가 점등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(a)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 로          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(b)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타임차트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341" name="_x170374424" descr="EMB00001e0004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6550" y="2492375"/>
            <a:ext cx="207645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_x170374824" descr="EMB00001e0004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838" y="2482850"/>
            <a:ext cx="1314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_x169995168" descr="EMB00001e0004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8300" y="4770438"/>
            <a:ext cx="20447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_x169995808" descr="EMB00001e00047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663" y="4598988"/>
            <a:ext cx="1306512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직사각형 8"/>
          <p:cNvSpPr>
            <a:spLocks noChangeArrowheads="1"/>
          </p:cNvSpPr>
          <p:nvPr/>
        </p:nvSpPr>
        <p:spPr bwMode="auto">
          <a:xfrm>
            <a:off x="7077075" y="2482850"/>
            <a:ext cx="720725" cy="1062038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14346" name="직사각형 9"/>
          <p:cNvSpPr>
            <a:spLocks noChangeArrowheads="1"/>
          </p:cNvSpPr>
          <p:nvPr/>
        </p:nvSpPr>
        <p:spPr bwMode="auto">
          <a:xfrm>
            <a:off x="7265988" y="4598988"/>
            <a:ext cx="315912" cy="1062037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1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pic>
        <p:nvPicPr>
          <p:cNvPr id="11266" name="Picture 2" descr="C:\Users\admin\Desktop\hanbit\전기전자공학개론\교안\img\34\img\img_34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878841"/>
            <a:ext cx="5472608" cy="54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76196"/>
      </p:ext>
    </p:extLst>
  </p:cSld>
  <p:clrMapOvr>
    <a:masterClrMapping/>
  </p:clrMapOvr>
  <p:transition/>
  <p:timing/>
</p:sld>
</file>

<file path=ppt/slides/slide1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기계 청각과 기계 시각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기계 청각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(machine hearing)</a:t>
            </a:r>
          </a:p>
          <a:p>
            <a:pPr lvl="2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음향파를 검파하고 검파된 오디오 신호를 증폭하거나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분석하는 것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기계 시각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(machine 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v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ision)</a:t>
            </a: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가시광선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적외선 및 자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외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선을 포착하여 이 에너지를 전자영상을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변환하는 것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기계 청각과 기계 시각은 로봇이 주변 환경에서 물체의 위치를 알아내고 구분하며 식별할 수 있도록 함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3236576196"/>
      </p:ext>
    </p:extLst>
  </p:cSld>
  <p:clrMapOvr>
    <a:masterClrMapping/>
  </p:clrMapOvr>
  <p:transition/>
  <p:timing/>
</p:sld>
</file>

<file path=ppt/slides/slide1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856984" cy="5328592"/>
          </a:xfrm>
        </p:spPr>
        <p:txBody>
          <a:bodyPr/>
          <a:lstStyle/>
          <a:p>
            <a:r>
              <a:rPr lang="ko-KR" altLang="en-US" smtClean="0"/>
              <a:t>두 귀에 의한 청각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인간은 두 귀를 사용하여 청각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(binaural hearing)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을 갖고 있어 눈을 감고도 소리의 방향을 알 수 있다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왼쪽 귀에 도달하는 소리의 세기와 위상은 오른쪽 귀에 도달하는 것과 다름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인간의 뇌는 이 정보를 처리해서 소리의 발생 위치를 파악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소리의 위치가 분명치 않으면 소리의 방향이 분명해질 때까지 머리를 돌림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4"/>
            <a:endParaRPr lang="en-US" altLang="ko-KR"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로봇은 두 개의 청각 변환기를 로봇의 머리 혹은 기계 덮개의 양쪽 측면에 놓고 사용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두 귀의 청각 기능을 사용할 수도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마이크로프로세서는 두 개의 청각 변환기에서 수신한 신호의 상대적 세기와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위상을 비교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로봇이 어떤 제한 범위 내에서 소리 발생 방향을 구별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로봇이 식별하지 못할 때는 의미 있는 방향을 찾을 때까지 머리를 돌려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찾음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로봇이 주변으로 이동할 수 있고 한 지점 이상에서 소리가 발생한 지점을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찾으면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소리가 발생하는 지점을 결정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3236576196"/>
      </p:ext>
    </p:extLst>
  </p:cSld>
  <p:clrMapOvr>
    <a:masterClrMapping/>
  </p:clrMapOvr>
  <p:transition/>
  <p:timing/>
</p:sld>
</file>

<file path=ppt/slides/slide1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472608"/>
          </a:xfrm>
        </p:spPr>
        <p:txBody>
          <a:bodyPr/>
          <a:lstStyle/>
          <a:p>
            <a:r>
              <a:rPr lang="ko-KR" altLang="en-US" smtClean="0"/>
              <a:t>가시광선</a:t>
            </a:r>
            <a:r>
              <a:rPr lang="en-US" altLang="ko-KR" smtClean="0"/>
              <a:t> </a:t>
            </a:r>
            <a:r>
              <a:rPr lang="ko-KR" altLang="en-US" smtClean="0"/>
              <a:t>시각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가시광선 로봇 시각 시스템에는 영상을 수신하는 장치인 전하 결합 소자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CCD(Change Coupled Device)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가 있어야 한다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전자 결합 소자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반도체 칩으로 가시광선 영상을 디지털 신호로 변환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일부 전하 결합 소자는 적외선이나 자외선 파장에서 동작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천문학자들은 이를 사용해 천체에 있는 물체를 영상으로 기록하거나 나타냄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사진이나 동영상 등의 대부분의 디지털 카메라에는 전하 결합 소자 내장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34-8]: </a:t>
            </a:r>
            <a:r>
              <a:rPr lang="ko-KR" altLang="en-US" smtClean="0">
                <a:solidFill>
                  <a:schemeClr val="tx1"/>
                </a:solidFill>
              </a:rPr>
              <a:t>전하 결합 소자의 블록도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미세한 태양전지나 일렉트릭 아이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(electric eye)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와 유사한 미세한 반도체 기반 광전 센서를 수백 만 개 모아 만든 매트릭스 구조 위에 영상이 닿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음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각 센서는 한 개의 픽셀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(pixel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을 이룸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컴퓨터는 좋은 그래픽 프로그램으로 모든 기교를 부림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적외선 사진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(false-color image)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이나 높은 대조비를 얻기 위해 전하 결합 소자와 컴퓨터가 함께 전자관 형태의 카메라에서 할 수 있는 것보다 더 희미한 영상을 포착하거나 해결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3236576196"/>
      </p:ext>
    </p:extLst>
  </p:cSld>
  <p:clrMapOvr>
    <a:masterClrMapping/>
  </p:clrMapOvr>
  <p:transition/>
  <p:timing/>
</p:sld>
</file>

<file path=ppt/slides/slide1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pic>
        <p:nvPicPr>
          <p:cNvPr id="12290" name="Picture 2" descr="C:\Users\admin\Desktop\hanbit\전기전자공학개론\교안\img\34\img\img_34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59" y="908720"/>
            <a:ext cx="4063937" cy="565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4824536" cy="4896544"/>
          </a:xfrm>
        </p:spPr>
        <p:txBody>
          <a:bodyPr anchor="t" anchorCtr="0"/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가시광선</a:t>
            </a:r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시각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ko-KR" altLang="en-US" sz="1000" smtClean="0"/>
              <a:t>▶ </a:t>
            </a:r>
            <a:r>
              <a:rPr lang="ko-KR" altLang="en-US" smtClean="0">
                <a:solidFill>
                  <a:schemeClr val="tx1"/>
                </a:solidFill>
              </a:rPr>
              <a:t>전하 결합 소자의 블록도</a:t>
            </a:r>
            <a:endParaRPr lang="en-US" altLang="ko-KR"/>
          </a:p>
          <a:p>
            <a:pPr marL="0" indent="0">
              <a:buNone/>
            </a:pP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     -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미세한 태양전지나 일렉트릭 아이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</a:t>
            </a: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(electric eye)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와 유사한 미세한 반도체 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기반 광전 센서를 수백 만 개 모아 만든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 매트릭스 구조 위에 영상이 닿음</a:t>
            </a:r>
            <a:endParaRPr lang="en-US" altLang="ko-KR" sz="18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     -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각 센서는 한 개의 픽셀</a:t>
            </a: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(pixel</a:t>
            </a:r>
            <a:r>
              <a:rPr lang="en-US" altLang="ko-KR" sz="1800" b="1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을 이룸</a:t>
            </a: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컴퓨터는 좋은 그래픽 프로그램으로 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모든 기교를 부림</a:t>
            </a:r>
            <a:endParaRPr lang="en-US" altLang="ko-KR" sz="18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적외선 사진</a:t>
            </a:r>
            <a:r>
              <a:rPr lang="en-US" altLang="ko-KR" sz="1800" b="1" smtClean="0">
                <a:solidFill>
                  <a:schemeClr val="tx1"/>
                </a:solidFill>
                <a:latin typeface="+mn-ea"/>
                <a:ea typeface="+mn-ea"/>
              </a:rPr>
              <a:t>(false-color image)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이나 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높은 대조비를 얻기 위해 전하 결합 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소자와 컴퓨터가 함께 전자관 형태의 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카메라에서 할 수 있는 것보다 더 희미</a:t>
            </a:r>
            <a:endParaRPr lang="en-US" altLang="ko-KR" sz="18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한 영상을 포착하거나 해결</a:t>
            </a:r>
            <a:endParaRPr lang="en-US" altLang="ko-KR" sz="1800" b="1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6576196"/>
      </p:ext>
    </p:extLst>
  </p:cSld>
  <p:clrMapOvr>
    <a:masterClrMapping/>
  </p:clrMapOvr>
  <p:transition/>
  <p:timing/>
</p:sld>
</file>

<file path=ppt/slides/slide1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544616"/>
          </a:xfrm>
        </p:spPr>
        <p:txBody>
          <a:bodyPr/>
          <a:lstStyle/>
          <a:p>
            <a:r>
              <a:rPr lang="ko-KR" altLang="en-US" smtClean="0"/>
              <a:t>광학 감도 및 해상도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광학 감도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(optical sensitivity)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기계 영상 시스템의 능력을 수량화한 것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희미한 불빛에서 물체를 인식하거나 혹은 비가시광선 파장에서 약한 자극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(impulse)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을 탐지하는 능력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주변 환경에 따라 광학 감도의 높낮이가 다름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광학 해상도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기계 시각 시스템이 시야 내에 가까이 놓여 있는 두 물체 사이를 분간할 수 있는 정도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광학 해상도가 좋을수록 기계 시각은 더욱 예민해짐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인간의 눈은 뛰어난 광학 해상도를 갖고 있지만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기계는 그보다 더 나은 해상도를 얻을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광학 해상도의 수준이 높아지면 시야가 한정되며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광학 해상도의 수준이 낮아지면 광각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(wide angle)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의 시야를 가짐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광학 감도와 광학 해상도는 상호 의존적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다른 모든 요인이 변하지 않을 때 감도를 개선하면 해상도는 낮아짐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높은 광학 해상도에서 더 좋은 영상을 얻기 위해 더 많은 빛이 필요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2623896793"/>
      </p:ext>
    </p:extLst>
  </p:cSld>
  <p:clrMapOvr>
    <a:masterClrMapping/>
  </p:clrMapOvr>
  <p:transition/>
  <p:timing/>
</p:sld>
</file>

<file path=ppt/slides/slide1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보이지 않는 수동적인 시각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기계와 인간을 제외한 대부분의 생물체는 육안이 반응하는 파장 범위 밖에 있는 에너지를 볼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곤충은 인간이 볼 수 없는 자외선을 볼 수 있으나 인간이 볼 </a:t>
            </a:r>
            <a:r>
              <a:rPr lang="ko-KR" altLang="en-US">
                <a:solidFill>
                  <a:schemeClr val="tx1"/>
                </a:solidFill>
              </a:rPr>
              <a:t>수</a:t>
            </a:r>
            <a:r>
              <a:rPr lang="ko-KR" altLang="en-US" smtClean="0">
                <a:solidFill>
                  <a:schemeClr val="tx1"/>
                </a:solidFill>
              </a:rPr>
              <a:t> 있는 빨간색과 주황색을 못 봄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해충 퇴치용 조명장치에 이용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4"/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비디오 카메라는 육안으로 볼 수 있는 범위보다 더 넓은 파장 범위에서 에너지를 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로봇이 가시광선 이 외에도 자외선 도는 적외선을 볼 수 있게 설계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로봇은 어떤 전자기파에서도 탐지되므로 아주 적은 에너지를 방출하는 춥고 어두운 환경에서도 에너지를 볼 수 있도록 제작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로봇은 간단한 램프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레이저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적외선 장치 혹은 자외선 장치와 같은 자신의 조명을 준비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레이더나 소나를 사용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2623896793"/>
      </p:ext>
    </p:extLst>
  </p:cSld>
  <p:clrMapOvr>
    <a:masterClrMapping/>
  </p:clrMapOvr>
  <p:transition/>
  <p:timing/>
</p:sld>
</file>

<file path=ppt/slides/slide1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양안 시각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양안 기계 시각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(binocular machine vision)</a:t>
            </a: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인간의 두 눈과 유사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입체 시각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(stereo vision)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혹은 입체시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(stereoscopic vision)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라고도 한다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인간은 양안 시각으로 인해 깊이를 인지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눈 하나만으로는 한정된 범위의 깊이만 추청 가능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지각은 관찰하는 장면이나 환경에 대한 지식에 전적으로 의지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좋은 양안 기계 시각을 얻으려면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로봇이 고해상도 비디오 카메라와 강력한 제어장치를 가지고 있어야 한다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978820256"/>
      </p:ext>
    </p:extLst>
  </p:cSld>
  <p:clrMapOvr>
    <a:masterClrMapping/>
  </p:clrMapOvr>
  <p:transition/>
  <p:timing/>
</p:sld>
</file>

<file path=ppt/slides/slide1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색상</a:t>
            </a:r>
            <a:r>
              <a:rPr lang="en-US" altLang="ko-KR" smtClean="0"/>
              <a:t> </a:t>
            </a:r>
            <a:r>
              <a:rPr lang="ko-KR" altLang="en-US" smtClean="0"/>
              <a:t>감지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로봇이 특정한 물체의 성질을 알아볼 때 도움이 됨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물체마다 색상이 서로 다르지만 그레이스케일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(gray scale)</a:t>
            </a:r>
            <a:r>
              <a:rPr lang="ko-KR" altLang="en-US" smtClean="0">
                <a:solidFill>
                  <a:schemeClr val="tx1"/>
                </a:solidFill>
              </a:rPr>
              <a:t>로 보았을 때는 밝기가 같음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색상 감지 시스템을 이용하면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더 세밀한 평가가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전형적인 컬러 감지 지각 시스템은 그레이스케일 카메라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대를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각 카메라 렌즈 안에는 컬러 필터가 하나씩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필터는 각각 빨간 빛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초록 빛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파란 빛만 통과시킴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빛의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원색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모든 가능한 색상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명도 레벨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채도 레벨은 다양한 비율로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가지 기본 색상으로 구성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개의 카메라 신호      로봇 제어 장치      로봇은 프로그램을 바탕으로 적절한 행동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347864" y="4539938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148064" y="4539938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20256"/>
      </p:ext>
    </p:extLst>
  </p:cSld>
  <p:clrMapOvr>
    <a:masterClrMapping/>
  </p:clrMapOvr>
  <p:transition/>
  <p:timing/>
</p:sld>
</file>

<file path=ppt/slides/slide1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err="1" smtClean="0"/>
              <a:t>아이인핸드 시스템</a:t>
            </a:r>
            <a:r>
              <a:rPr lang="en-US" altLang="ko-KR" smtClean="0">
                <a:latin typeface="Comic Sans MS" pitchFamily="66" charset="0"/>
              </a:rPr>
              <a:t>(eye-in-hand system)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 그리퍼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err="1" smtClean="0">
                <a:solidFill>
                  <a:schemeClr val="tx1"/>
                </a:solidFill>
              </a:rPr>
              <a:t>손집게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에 카메라를 내장하면 가고자 하는 방향을 찾을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카메라는 </a:t>
            </a:r>
            <a:r>
              <a:rPr lang="en-US" altLang="ko-KR" smtClean="0">
                <a:solidFill>
                  <a:schemeClr val="tx1"/>
                </a:solidFill>
              </a:rPr>
              <a:t>1m~1mm </a:t>
            </a:r>
            <a:r>
              <a:rPr lang="ko-KR" altLang="en-US" smtClean="0">
                <a:solidFill>
                  <a:schemeClr val="tx1"/>
                </a:solidFill>
              </a:rPr>
              <a:t>미만의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가까운 거리에서 동작되도록 장착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위치 오차는 가능한 한 작아야 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34-9]</a:t>
            </a:r>
            <a:r>
              <a:rPr lang="ko-KR" altLang="en-US" smtClean="0">
                <a:solidFill>
                  <a:schemeClr val="tx1"/>
                </a:solidFill>
              </a:rPr>
              <a:t>의 내부 램프는 카메라가 양질의 영상을 얻도록 현장을 비춤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찾고자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하는 물체와 그리퍼 사이의 거리를 정밀하게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서보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(servo)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기구의 장점을 이용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로봇은 카메라의 데이터를 처리하고 그리퍼로 다시 명령을 내리는 컴퓨터를 장착하거나 혹은 컴퓨터에 접속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  <p:pic>
        <p:nvPicPr>
          <p:cNvPr id="14338" name="Picture 2" descr="C:\Users\admin\Desktop\hanbit\전기전자공학개론\교안\img\34\img\img_34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9"/>
          <a:stretch>
            <a:fillRect/>
          </a:stretch>
        </p:blipFill>
        <p:spPr bwMode="auto">
          <a:xfrm>
            <a:off x="5509865" y="3789040"/>
            <a:ext cx="3291235" cy="23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4"/>
          <p:cNvSpPr txBox="1"/>
          <p:nvPr/>
        </p:nvSpPr>
        <p:spPr bwMode="auto">
          <a:xfrm>
            <a:off x="251520" y="3933056"/>
            <a:ext cx="5184576" cy="20882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가이드와 조작을 위해 가시광선을 이용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그리퍼가 온도차를 감지할 때는 적외선을 이용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20256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5364" name="직사각형 14"/>
          <p:cNvSpPr>
            <a:spLocks noChangeArrowheads="1"/>
          </p:cNvSpPr>
          <p:nvPr/>
        </p:nvSpPr>
        <p:spPr bwMode="auto">
          <a:xfrm>
            <a:off x="704850" y="1258202"/>
            <a:ext cx="889317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조 작 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인간의 수족에 해당하는 동작을 하는 조작기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솔레노이드 및 전자밸브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모터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(Motor)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전기 에너지를 기계적인 에너지로 변환하는 가장 대표적인 동력원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 전원에  따라 교류 모터와 직류 모터로 분류된다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실물                                                회로도 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솔레노이드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고정철심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코일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플런저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가동철심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등으로 구성되어 전기 에너지를 기계적 에너지로 변화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(Solenoid)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운동의 형태에 따라 풀형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(pull type)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푸시형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(push type)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구분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사용하는 전원에 따라 교류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(AC)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솔레노이드와 직류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(DC)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솔레노이드로 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회로도 사례</a:t>
            </a:r>
          </a:p>
        </p:txBody>
      </p:sp>
      <p:pic>
        <p:nvPicPr>
          <p:cNvPr id="15365" name="_x170150368" descr="EMB00001e0004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6696" y="2260548"/>
            <a:ext cx="1258484" cy="10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_x170151088" descr="EMB00001e0004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203" y="2348880"/>
            <a:ext cx="3563157" cy="9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_x170055720" descr="EMB00001e0004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6696" y="4834812"/>
            <a:ext cx="1258484" cy="125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_x170056360" descr="EMB00001e00048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4069" y="4978313"/>
            <a:ext cx="3224590" cy="918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7"/>
          <p:cNvSpPr>
            <a:spLocks noChangeArrowheads="1"/>
          </p:cNvSpPr>
          <p:nvPr/>
        </p:nvSpPr>
        <p:spPr bwMode="auto">
          <a:xfrm>
            <a:off x="6717196" y="4941168"/>
            <a:ext cx="848326" cy="828092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1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44950"/>
            <a:ext cx="8640960" cy="56083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비행하는</a:t>
            </a:r>
            <a:r>
              <a:rPr lang="en-US" altLang="ko-KR" smtClean="0"/>
              <a:t> </a:t>
            </a:r>
            <a:r>
              <a:rPr lang="ko-KR" altLang="en-US" smtClean="0"/>
              <a:t>안구</a:t>
            </a:r>
            <a:r>
              <a:rPr lang="en-US" altLang="ko-KR" smtClean="0">
                <a:latin typeface="Comic Sans MS" pitchFamily="66" charset="0"/>
              </a:rPr>
              <a:t>(flying eyeball)</a:t>
            </a: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하우징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로봇이 있는 특별한 발사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장치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과 연결된 케이블을 배 밖으로 던짐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발사장치가 원하는 깊이에 도달하면 발사 밧줄로 연결된 로봇을 보냄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로봇은 밧줄과 케이블을 통해 자료를 배로 전송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때로 비행하는 안구를 매어놓은 연결선을 제거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전자기 스펙트럼의 적외선 혹은 가시광선의 빨간색 영역의 무선링크를 이용해 자료 전송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로봇 구성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- 1</a:t>
            </a:r>
            <a:r>
              <a:rPr lang="ko-KR" altLang="en-US" smtClean="0">
                <a:solidFill>
                  <a:schemeClr val="tx1"/>
                </a:solidFill>
              </a:rPr>
              <a:t>대의 비디오 카메라와 </a:t>
            </a:r>
            <a:r>
              <a:rPr lang="en-US" altLang="ko-KR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개 혹은 그 이상의 램프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제트 혹은 프로펠러 등의 반동추진엔진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(thruster)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세트</a:t>
            </a:r>
            <a:endParaRPr lang="en-US" altLang="ko-KR" smtClean="0"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제작자는 배 위에서 영상을 지켜보며 로봇을 조종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 세대와 응용</a:t>
            </a:r>
          </a:p>
        </p:txBody>
      </p:sp>
    </p:spTree>
    <p:extLst>
      <p:ext uri="{BB962C8B-B14F-4D97-AF65-F5344CB8AC3E}">
        <p14:creationId xmlns:p14="http://schemas.microsoft.com/office/powerpoint/2010/main" val="978820256"/>
      </p:ext>
    </p:extLst>
  </p:cSld>
  <p:clrMapOvr>
    <a:masterClrMapping/>
  </p:clrMapOvr>
  <p:transition/>
  <p:timing/>
</p:sld>
</file>

<file path=ppt/slides/slide1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경사계</a:t>
            </a:r>
            <a:r>
              <a:rPr lang="en-US" altLang="ko-KR" smtClean="0">
                <a:latin typeface="Comic Sans MS" pitchFamily="66" charset="0"/>
              </a:rPr>
              <a:t>(clinometer)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경사진 표면의 경사도를 측정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모바일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로봇은 경사계를 사용하여 로봇이 넘어지거나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오르지 못하는 경사면을 피함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변환기는 수평에서 기울어질 때마다 전기 신호를 발생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경사각이 클수록 전기적 출력은 커짐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([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그림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34-10(a)])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더욱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복잡한 경사계는 경사가 올라가는지 내려가는지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경사도가 어느 정도인지를 나타냄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변환기 출력에서 내리막 경사는 음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(-)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전압으로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오르막 경사는 양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(+)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전압을 나타냄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([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그림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34-10(b)])</a:t>
            </a:r>
          </a:p>
          <a:p>
            <a:pPr lvl="3"/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내비게이션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362" name="Picture 2" descr="C:\Users\admin\Desktop\hanbit\전기전자공학개론\교안\img\34\img\img_34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" b="23789"/>
          <a:stretch>
            <a:fillRect/>
          </a:stretch>
        </p:blipFill>
        <p:spPr bwMode="auto">
          <a:xfrm>
            <a:off x="827584" y="4149080"/>
            <a:ext cx="4875139" cy="22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652120" y="4797152"/>
            <a:ext cx="3304075" cy="1314669"/>
            <a:chOff x="5744734" y="5013176"/>
            <a:chExt cx="2896822" cy="666597"/>
          </a:xfrm>
        </p:grpSpPr>
        <p:pic>
          <p:nvPicPr>
            <p:cNvPr id="6" name="Picture 2" descr="C:\Users\admin\Desktop\hanbit\전기전자공학개론\교안\img\34\img\img_34-1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2" t="77941" r="31776" b="3106"/>
            <a:stretch>
              <a:fillRect/>
            </a:stretch>
          </p:blipFill>
          <p:spPr bwMode="auto">
            <a:xfrm>
              <a:off x="5744734" y="5013176"/>
              <a:ext cx="2896822" cy="519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admin\Desktop\hanbit\전기전자공학개론\교안\img\34\img\img_34-1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79" t="91386" r="14698" b="3106"/>
            <a:stretch>
              <a:fillRect/>
            </a:stretch>
          </p:blipFill>
          <p:spPr bwMode="auto">
            <a:xfrm>
              <a:off x="6516216" y="5528758"/>
              <a:ext cx="739734" cy="15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037214"/>
      </p:ext>
    </p:extLst>
  </p:cSld>
  <p:clrMapOvr>
    <a:masterClrMapping/>
  </p:clrMapOvr>
  <p:transition/>
  <p:timing/>
</p:sld>
</file>

<file path=ppt/slides/slide1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에지 탐지</a:t>
            </a:r>
            <a:r>
              <a:rPr lang="en-US" altLang="ko-KR" smtClean="0">
                <a:latin typeface="Comic Sans MS" pitchFamily="66" charset="0"/>
              </a:rPr>
              <a:t>(edge detection)	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시각 시스템이 경계를 찾아내는 능력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경계를 만났을 때 로봇이 무엇을 해야 하는지 아는 것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로봇 자동차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버스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트럭은 길의 가장자리를 알기 위해 에지 탐지를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반대편 차선을 넘어가지 않아야 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포장도로와 자갈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잔디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모래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눈 등 서로 다른 표면들과의 차이를 구별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가정이나 사무실의 실내에는 다양한 종류의 직선 가장자리 경계가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각 경계는 이동할 수 있는 로봇의 에지 탐지 시스템을 위한 잠재적인 기준점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에지 탐지는 로봇 제어장치에 어느 정도의 인공지능을 갖추어야 기능을 수행</a:t>
            </a:r>
            <a:endParaRPr lang="en-US" altLang="ko-KR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내비게이션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712278"/>
      </p:ext>
    </p:extLst>
  </p:cSld>
  <p:clrMapOvr>
    <a:masterClrMapping/>
  </p:clrMapOvr>
  <p:transition/>
  <p:timing/>
</p:sld>
</file>

<file path=ppt/slides/slide1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임베디드 경로</a:t>
            </a:r>
            <a:r>
              <a:rPr lang="en-US" altLang="ko-KR" smtClean="0">
                <a:latin typeface="Comic Sans MS" pitchFamily="66" charset="0"/>
              </a:rPr>
              <a:t>(embedded path)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특정한 길을 따라가도록 조종하는 방법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전류가 흐르는 매설된 전선으로 이루어짐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전선에 흐르는 전류가 자기장을 형성하면 로봇이 이를 따라감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고속도로에서 운전자가 졸거나 한눈을 팔 경우에도 자동차의 주행이 잘 유지되는 방법으로 제안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전선에 일정한 전류가 공급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만약 전류가 사라질 경우 효과적인 예비 내비게이션 방법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혹은 인간의 통제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 없다면 로봇은 길을 잃은 것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내비게이션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712278"/>
      </p:ext>
    </p:extLst>
  </p:cSld>
  <p:clrMapOvr>
    <a:masterClrMapping/>
  </p:clrMapOvr>
  <p:transition/>
  <p:timing/>
</p:sld>
</file>

<file path=ppt/slides/slide1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거리 감지 및 거리 플로팅</a:t>
            </a:r>
            <a:r>
              <a:rPr lang="en-US" altLang="ko-KR">
                <a:latin typeface="Comic Sans MS" pitchFamily="66" charset="0"/>
              </a:rPr>
              <a:t> </a:t>
            </a:r>
            <a:endParaRPr lang="en-US" altLang="ko-KR" smtClean="0"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거리 감지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(range sensing)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있는 환경에서 일차원으로 물건들의 거리를 측정하는 것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거리 플로팅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(range plotting)</a:t>
            </a:r>
          </a:p>
          <a:p>
            <a:pPr lvl="2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차원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차원의 방향 함수로 물체에 대한 거리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범위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그래프로 나타낸 것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 smtClean="0"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로봇의 선형 혹은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차원 거리를 감지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신호를 보내 그 신호가 반사되어 돌아오는 시간을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사용 신호는 소리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라디오파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적외선파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가시광선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자외선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가까운 거리의 </a:t>
            </a:r>
            <a:r>
              <a:rPr lang="en-US" altLang="ko-KR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차원 감지는 근접 감지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(proximity sensing)</a:t>
            </a:r>
            <a:r>
              <a:rPr lang="ko-KR" altLang="en-US" smtClean="0">
                <a:solidFill>
                  <a:schemeClr val="tx1"/>
                </a:solidFill>
              </a:rPr>
              <a:t>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차원 거리 플로팅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기하학 평면에서 방향 함수로 여러 물체에 대한 거리 매핑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수중 음파탐지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에코 귀한 시간은 수평면의 원형 주변을 일정 각도로 측정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결과를 점렬로 나타냄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거리가 </a:t>
            </a:r>
            <a:r>
              <a:rPr lang="en-US" altLang="ko-KR" smtClean="0">
                <a:solidFill>
                  <a:schemeClr val="tx1"/>
                </a:solidFill>
              </a:rPr>
              <a:t>1˚, 0.1</a:t>
            </a:r>
            <a:r>
              <a:rPr lang="en-US" altLang="ko-KR">
                <a:solidFill>
                  <a:schemeClr val="tx1"/>
                </a:solidFill>
              </a:rPr>
              <a:t>˚</a:t>
            </a:r>
            <a:r>
              <a:rPr lang="en-US" altLang="ko-KR" smtClean="0">
                <a:solidFill>
                  <a:schemeClr val="tx1"/>
                </a:solidFill>
              </a:rPr>
              <a:t>, 0.01˚</a:t>
            </a:r>
            <a:r>
              <a:rPr lang="ko-KR" altLang="en-US" smtClean="0">
                <a:solidFill>
                  <a:schemeClr val="tx1"/>
                </a:solidFill>
              </a:rPr>
              <a:t>로 플로팅되면 더 좋은 플로팅을 얻음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내비게이션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712278"/>
      </p:ext>
    </p:extLst>
  </p:cSld>
  <p:clrMapOvr>
    <a:masterClrMapping/>
  </p:clrMapOvr>
  <p:transition/>
  <p:timing/>
</p:sld>
</file>

<file path=ppt/slides/slide1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328592"/>
          </a:xfrm>
        </p:spPr>
        <p:txBody>
          <a:bodyPr/>
          <a:lstStyle/>
          <a:p>
            <a:pPr lvl="2"/>
            <a:r>
              <a:rPr lang="ko-KR" altLang="en-US" smtClean="0">
                <a:solidFill>
                  <a:schemeClr val="tx1"/>
                </a:solidFill>
              </a:rPr>
              <a:t>방향 해상도가 상세해도</a:t>
            </a:r>
            <a:r>
              <a:rPr lang="en-US" altLang="ko-KR" smtClean="0">
                <a:solidFill>
                  <a:schemeClr val="tx1"/>
                </a:solidFill>
              </a:rPr>
              <a:t>, 2</a:t>
            </a:r>
            <a:r>
              <a:rPr lang="ko-KR" altLang="en-US" smtClean="0">
                <a:solidFill>
                  <a:schemeClr val="tx1"/>
                </a:solidFill>
              </a:rPr>
              <a:t>차원 거리 플로팅은 바닥면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혹은 바닥에서 일정 높이의 수평면 같은 평면이 존재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완전한 원에서 에코 샘플 수가 많을수록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로봇이 위치한 거리로부터 더 상세하게 내용이 파악됨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주어진 상세한 데이터 양으로 범위를 더 크게 나타낼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차원 거리 플로팅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구면 좌표에서 이루어짐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방위각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나침반 방위각</a:t>
            </a:r>
            <a:r>
              <a:rPr lang="en-US" altLang="ko-KR" smtClean="0">
                <a:solidFill>
                  <a:schemeClr val="tx1"/>
                </a:solidFill>
              </a:rPr>
              <a:t>), </a:t>
            </a:r>
            <a:r>
              <a:rPr lang="ko-KR" altLang="en-US" err="1" smtClean="0">
                <a:solidFill>
                  <a:schemeClr val="tx1"/>
                </a:solidFill>
              </a:rPr>
              <a:t>앙각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수평면 위의 각</a:t>
            </a:r>
            <a:r>
              <a:rPr lang="en-US" altLang="ko-KR" smtClean="0">
                <a:solidFill>
                  <a:schemeClr val="tx1"/>
                </a:solidFill>
              </a:rPr>
              <a:t>), </a:t>
            </a:r>
            <a:r>
              <a:rPr lang="ko-KR" altLang="en-US" smtClean="0">
                <a:solidFill>
                  <a:schemeClr val="tx1"/>
                </a:solidFill>
              </a:rPr>
              <a:t>범위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거리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로 나타냄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거리는 다양한 방위에서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가구가 있는 방의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차원 거리 플로팅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천장 설비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마룻바닥의 물건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책상 위의 물체 등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차원에서는 보이지 않는 다른 세부적인 것들이 보임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로봇을 둘러싼 완전한 구에서 에코 샘플 수가 많을수록 주어진 거리 안의 데이터가 더욱 상세히 파악 됨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주어진 상세한 데이터 양으로 범위를 더 크게 나타낼 수 있다</a:t>
            </a:r>
            <a:endParaRPr lang="en-US" altLang="ko-KR">
              <a:solidFill>
                <a:schemeClr val="tx1"/>
              </a:solidFill>
            </a:endParaRPr>
          </a:p>
          <a:p>
            <a:pPr lvl="3"/>
            <a:endParaRPr lang="en-US" altLang="ko-KR">
              <a:solidFill>
                <a:schemeClr val="tx1"/>
              </a:solidFill>
            </a:endParaRPr>
          </a:p>
          <a:p>
            <a:pPr lvl="3"/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내비게이션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004114"/>
      </p:ext>
    </p:extLst>
  </p:cSld>
  <p:clrMapOvr>
    <a:masterClrMapping/>
  </p:clrMapOvr>
  <p:transition/>
  <p:timing/>
</p:sld>
</file>

<file path=ppt/slides/slide1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무인 운반차</a:t>
            </a:r>
            <a:r>
              <a:rPr lang="en-US" altLang="ko-KR" smtClean="0">
                <a:latin typeface="Comic Sans MS" pitchFamily="66" charset="0"/>
              </a:rPr>
              <a:t>(automated guided vehicle)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운전자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없이 운행하는 로봇용 운반차량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전지엔진을 사용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바닥 아래 설치된 전선의 자기장을 따라 이동하거나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레일을 따라 이동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자동화 시스템에서 부품들을 조립라인으로 이송하는 데 이용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병원의 보조요원으로 환자에게 식사 배달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기계로된 사환으로 집 또는 사무실에서 반복 작업을 수행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4"/>
            <a:endParaRPr lang="en-US" altLang="ko-KR"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일부 자동차 엔지니어와 로봇 엔지니어들은 일반도로에서의 무인 운반차를 계획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운전자가 자동차를 직접 운전하지 않고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컴퓨터가 자동차를 조종하고 속도를 조종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자동차는 로봇 제어장치를 갖는 퍼스널 컴퓨터를 장착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도시에서 중앙 집중 컴퓨터로 도시 전체를 보며 교통 흐름을 제어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중앙 컴퓨터가 고장 나면 모든 교통 상황이 멈춤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로봇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내비게이션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712278"/>
      </p:ext>
    </p:extLst>
  </p:cSld>
  <p:clrMapOvr>
    <a:masterClrMapping/>
  </p:clrMapOvr>
  <p:transition/>
  <p:timing/>
</p:sld>
</file>

<file path=ppt/slides/slide1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5544616"/>
          </a:xfrm>
        </p:spPr>
        <p:txBody>
          <a:bodyPr/>
          <a:lstStyle/>
          <a:p>
            <a:r>
              <a:rPr lang="ko-KR" altLang="en-US" err="1" smtClean="0"/>
              <a:t>텔레프레전스</a:t>
            </a:r>
            <a:r>
              <a:rPr lang="en-US" altLang="ko-KR" smtClean="0">
                <a:latin typeface="Comic Sans MS" pitchFamily="66" charset="0"/>
              </a:rPr>
              <a:t>(telepresence)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개선되고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진보된 형태의 로봇 원격 제어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조종자는 원격제어 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(telechir)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으로 현장에 있는 느낌을 받음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제어와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피드백은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전선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광섬유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무선으로 전송된 텔레메트리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(telemetry)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를 통해 이루어짐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4"/>
            <a:endParaRPr lang="en-US" altLang="ko-KR" smtClean="0">
              <a:latin typeface="Comic Sans MS" pitchFamily="66" charset="0"/>
            </a:endParaRPr>
          </a:p>
          <a:p>
            <a:r>
              <a:rPr lang="ko-KR" altLang="en-US" sz="2000" smtClean="0"/>
              <a:t>무엇과 같은가</a:t>
            </a:r>
            <a:r>
              <a:rPr lang="en-US" altLang="ko-KR" sz="2000" smtClean="0"/>
              <a:t>? ( </a:t>
            </a:r>
            <a:r>
              <a:rPr lang="ko-KR" altLang="en-US" sz="1700" err="1" smtClean="0">
                <a:solidFill>
                  <a:schemeClr val="tx1"/>
                </a:solidFill>
                <a:latin typeface="+mn-ea"/>
                <a:ea typeface="+mn-ea"/>
              </a:rPr>
              <a:t>텔레프레전스의 사례 </a:t>
            </a:r>
            <a:r>
              <a:rPr lang="en-US" altLang="ko-KR" sz="170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en-US" altLang="ko-KR" sz="170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로봇은 인간의 모습을 하고 있다</a:t>
            </a:r>
            <a:endParaRPr lang="en-US" altLang="ko-KR" sz="17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700" b="1" err="1" smtClean="0">
                <a:solidFill>
                  <a:schemeClr val="tx1"/>
                </a:solidFill>
                <a:latin typeface="+mn-ea"/>
                <a:ea typeface="+mn-ea"/>
              </a:rPr>
              <a:t>제어국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(control station):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각종 매니퓰레이터와 디스플레이 장치를 구비한 한 벌의 </a:t>
            </a:r>
            <a:endParaRPr lang="en-US" altLang="ko-KR" sz="17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>
                <a:latin typeface="+mn-ea"/>
                <a:ea typeface="+mn-ea"/>
              </a:rPr>
              <a:t> </a:t>
            </a:r>
            <a:r>
              <a:rPr lang="en-US" altLang="ko-KR" sz="1700" b="1" smtClean="0">
                <a:latin typeface="+mn-ea"/>
                <a:ea typeface="+mn-ea"/>
              </a:rPr>
              <a:t>                                   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옷으로 이루어짐</a:t>
            </a:r>
            <a:endParaRPr lang="en-US" altLang="ko-KR" sz="17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센서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압력</a:t>
            </a:r>
            <a:r>
              <a:rPr lang="en-US" altLang="ko-KR" sz="1700" b="1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 시각과 소리의 감각을 제공</a:t>
            </a:r>
            <a:endParaRPr lang="en-US" altLang="ko-KR" sz="17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시각용 스크린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헬멧에 장착하고 머리를 돌리면 로봇 머리도 같이 회전하며 변화된</a:t>
            </a:r>
            <a:endParaRPr lang="en-US" altLang="ko-KR" sz="1700" b="1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>
                <a:latin typeface="+mn-ea"/>
                <a:ea typeface="+mn-ea"/>
              </a:rPr>
              <a:t> </a:t>
            </a:r>
            <a:r>
              <a:rPr lang="en-US" altLang="ko-KR" sz="1700" b="1" smtClean="0">
                <a:latin typeface="+mn-ea"/>
                <a:ea typeface="+mn-ea"/>
              </a:rPr>
              <a:t>    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                    영상을 보게 됨</a:t>
            </a:r>
            <a:endParaRPr lang="en-US" altLang="ko-KR" sz="17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양안 기계 시각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700" b="1" err="1" smtClean="0">
                <a:solidFill>
                  <a:schemeClr val="tx1"/>
                </a:solidFill>
                <a:latin typeface="+mn-ea"/>
                <a:ea typeface="+mn-ea"/>
              </a:rPr>
              <a:t>깊이감을 제공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기계 청각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인간의 소리를 감지</a:t>
            </a:r>
            <a:endParaRPr lang="en-US" altLang="ko-KR" sz="17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-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특별한 시각 방식은 자외선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적외선 영상을 볼 수 있고</a:t>
            </a: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endParaRPr lang="en-US" altLang="ko-KR" sz="1700" b="1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700" b="1" smtClean="0">
                <a:solidFill>
                  <a:schemeClr val="tx1"/>
                </a:solidFill>
                <a:latin typeface="+mn-ea"/>
                <a:ea typeface="+mn-ea"/>
              </a:rPr>
              <a:t>      </a:t>
            </a:r>
            <a:r>
              <a:rPr lang="ko-KR" altLang="en-US" sz="1700" b="1" smtClean="0">
                <a:solidFill>
                  <a:schemeClr val="tx1"/>
                </a:solidFill>
                <a:latin typeface="+mn-ea"/>
                <a:ea typeface="+mn-ea"/>
              </a:rPr>
              <a:t>특별한 청각 방식은 초음파나 초저주파 음을 듣게 해줌</a:t>
            </a:r>
            <a:endParaRPr lang="en-US" altLang="ko-KR" sz="1700" b="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텔레프레전스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712278"/>
      </p:ext>
    </p:extLst>
  </p:cSld>
  <p:clrMapOvr>
    <a:masterClrMapping/>
  </p:clrMapOvr>
  <p:transition/>
  <p:timing/>
</p:sld>
</file>

<file path=ppt/slides/slide1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544616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원격제어 로봇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mic Sans MS" pitchFamily="66" charset="0"/>
              </a:rPr>
              <a:t>telechir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트랙 구동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바퀴 구동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로봇의 다리를 이용하여 움직임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다리를 사용해 움직일 때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: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인간이 방 안에서 텔레프레전스 한 벌을 입고 돌아다녀 기계를 움직이게 함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트랙 바퀴로 움직일 때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: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의자에 앉아 자동차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탱크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트럭을 운전하듯 로봇을 운전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인간의 손과 유사한 그리퍼를 장착한 두 개의 팔을 가짐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배압 센서와 위치 센서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한정된 정도에서 무슨 일이 일어나는지를 느끼게 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물체 질량이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1kg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이면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배압 센서에 의한 저항값으로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1kg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의 질량을 느낌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물체의 질감은 느끼지 못함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스위치 조작으로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10kg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의 물건을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1kg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질량으로 느낄 수 있다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 (‘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힘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x10’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모드로 조작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텔레프레전스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41881"/>
      </p:ext>
    </p:extLst>
  </p:cSld>
  <p:clrMapOvr>
    <a:masterClrMapping/>
  </p:clrMapOvr>
  <p:transition/>
  <p:timing/>
</p:sld>
</file>

<file path=ppt/slides/slide1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544616"/>
          </a:xfrm>
        </p:spPr>
        <p:txBody>
          <a:bodyPr/>
          <a:lstStyle/>
          <a:p>
            <a:r>
              <a:rPr lang="ko-KR" altLang="en-US" smtClean="0"/>
              <a:t>기능 설명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원격제어 로봇과 무선 제어 링크를 사용하는 간단한 텔레프레전스 시스템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2"/>
            <a:endParaRPr lang="en-US" altLang="ko-KR">
              <a:solidFill>
                <a:schemeClr val="tx1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시스템 </a:t>
            </a:r>
            <a:r>
              <a:rPr lang="ko-KR" altLang="en-US" err="1" smtClean="0">
                <a:solidFill>
                  <a:schemeClr val="tx1"/>
                </a:solidFill>
                <a:latin typeface="Comic Sans MS" pitchFamily="66" charset="0"/>
              </a:rPr>
              <a:t>제어단에서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전기기계 변환기는 조종자의 움직임을 전기 신호로 변환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모뎀은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신호를 아날로그 형태로 변환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아날로그 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신호는 송수신기를 위해 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RF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변조      송수신기는 원격으로 원격제어 로봇에 명령을 전송     </a:t>
            </a:r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조종단의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송수신기에서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수신     신호는 아날로그 임펄스로 변환     모뎀에 의해 변환기에 전력을 제공하는 전기 신호로 전환되어 조종자에게 현장감을 줌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텔레프레전스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707652" y="5364978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1603196" y="5364978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587972" y="5653010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115364" y="5653010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979460" y="5941042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507852" y="5941042"/>
            <a:ext cx="216024" cy="1440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331640" y="1772816"/>
            <a:ext cx="6480720" cy="2977998"/>
            <a:chOff x="2483768" y="2022711"/>
            <a:chExt cx="6480720" cy="2977998"/>
          </a:xfrm>
        </p:grpSpPr>
        <p:pic>
          <p:nvPicPr>
            <p:cNvPr id="17410" name="Picture 2" descr="C:\Users\admin\Desktop\hanbit\전기전자공학개론\교안\img\34\img\img_34-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" r="32630" b="7165"/>
            <a:stretch>
              <a:fillRect/>
            </a:stretch>
          </p:blipFill>
          <p:spPr bwMode="auto">
            <a:xfrm>
              <a:off x="2483768" y="2022711"/>
              <a:ext cx="3004765" cy="297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admin\Desktop\hanbit\전기전자공학개론\교안\img\34\img\img_34-1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" t="94885" r="32517" b="1288"/>
            <a:stretch>
              <a:fillRect/>
            </a:stretch>
          </p:blipFill>
          <p:spPr bwMode="auto">
            <a:xfrm>
              <a:off x="5580112" y="4653136"/>
              <a:ext cx="3384376" cy="13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admin\Desktop\hanbit\전기전자공학개론\교안\img\34\img\img_34-1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3" t="94885" r="-1" b="1288"/>
            <a:stretch>
              <a:fillRect/>
            </a:stretch>
          </p:blipFill>
          <p:spPr bwMode="auto">
            <a:xfrm>
              <a:off x="6142386" y="4791076"/>
              <a:ext cx="1669973" cy="1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9687032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6388" name="직사각형 14"/>
          <p:cNvSpPr>
            <a:spLocks noChangeArrowheads="1"/>
          </p:cNvSpPr>
          <p:nvPr/>
        </p:nvSpPr>
        <p:spPr bwMode="auto">
          <a:xfrm>
            <a:off x="704850" y="1266440"/>
            <a:ext cx="8893175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조 작 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전자 밸브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(Solenoid Valve)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전자석의 흡인력을 이용하여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밸브를 개폐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유체흐름을 단속하거나 방향을 제어하기 위하여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실린더와 조합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시켜서 널리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실물                                                      회로도 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389" name="_x170055720" descr="EMB00001e0004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9244" y="2412329"/>
            <a:ext cx="2231628" cy="206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_x170056360" descr="EMB00001e0004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517" y="2492896"/>
            <a:ext cx="5257577" cy="133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타원 7"/>
          <p:cNvSpPr>
            <a:spLocks noChangeArrowheads="1"/>
          </p:cNvSpPr>
          <p:nvPr/>
        </p:nvSpPr>
        <p:spPr bwMode="auto">
          <a:xfrm>
            <a:off x="7185248" y="2472879"/>
            <a:ext cx="1368152" cy="1352165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1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용도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 조종자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초고속 통신 링크와 원격제어 로봇으로 구성된 시스템을 사용하는 곳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극한의 더위 혹은 추위에서의 작업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해저 바닥과 같은 고압에서의 작업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우주와 같은 진공에서의 작업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위험한 방사선이 있는 곳에서의 작업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폭탄 제거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유해 물질 취급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위험도가 높은 전술적 상황에서의 서비스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로봇은 이러한 환경에서도 생존해야 하고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넘어지거나 타격을 받아도 다시 균형을 잡을 수 있어야 함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텔레프레전스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58308"/>
      </p:ext>
    </p:extLst>
  </p:cSld>
  <p:clrMapOvr>
    <a:masterClrMapping/>
  </p:clrMapOvr>
  <p:transition/>
  <p:timing/>
</p:sld>
</file>

<file path=ppt/slides/slide1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r>
              <a:rPr lang="ko-KR" altLang="en-US" smtClean="0"/>
              <a:t>제한</a:t>
            </a:r>
            <a:endParaRPr lang="en-US" altLang="ko-KR" smtClean="0"/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텔레메트리는 자유공간에서 빛의 속도보다 더 빠르게 움직일 수 없다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수백 </a:t>
            </a:r>
            <a:r>
              <a:rPr lang="en-US" altLang="ko-KR" smtClean="0">
                <a:solidFill>
                  <a:schemeClr val="tx1"/>
                </a:solidFill>
              </a:rPr>
              <a:t>km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이내의 단거리 링크에서는 문제가 생기지 않지만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우주 외부에서는 심각한 문제를 일으킴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달은 지구와 </a:t>
            </a:r>
            <a:r>
              <a:rPr lang="en-US" altLang="ko-KR" smtClean="0">
                <a:solidFill>
                  <a:schemeClr val="tx1"/>
                </a:solidFill>
              </a:rPr>
              <a:t>1.3</a:t>
            </a:r>
            <a:r>
              <a:rPr lang="ko-KR" altLang="en-US" err="1" smtClean="0">
                <a:solidFill>
                  <a:schemeClr val="tx1"/>
                </a:solidFill>
              </a:rPr>
              <a:t>광초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(light second)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떨어져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있다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지구에서 달에 있는 원격제어 로봇에게 명령을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보내는데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1.3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초 걸리고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제어 로봇으로부터 자료를 받는데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1.3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초가 소요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태양계의 다른 행성에서의 지연을 몇 분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~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몇 시간 수준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로봇 시각의 해상도에 대한 실제적인 제약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상세한 영상을 적당한 속도로 전송하기 위해 넓은 대역폭을 갖는 신호가 필요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공학적 문제와 비용 문제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비용을 지불하고 신호 대역폭을 수용한다면 인간의 시력보다 더 우수한 광학 해상도를 제공하도록 설계 가능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로봇이 사물의 질감을 인간에게 사실적이며 생생하게 전달할 수 있는가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질감을 뇌에 전달하는 방법과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사회적으로 허용 가능한가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텔레프레전스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58308"/>
      </p:ext>
    </p:extLst>
  </p:cSld>
  <p:clrMapOvr>
    <a:masterClrMapping/>
  </p:clrMapOvr>
  <p:transition/>
  <p:timing/>
</p:sld>
</file>

<file path=ppt/slides/slide1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로봇과 인공지능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인공지능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(artificial intelligence)</a:t>
            </a: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로봇에 응용하기 적합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초기 퍼스널 로봇은 지금도 존재하나 비용이 많이 든다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미래의 스마트 퍼스널 로봇 개발의 두 가지 숙제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로봇의 가격이 적절한 수준이 되어야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로봇이 로봇 소유자의 삶을 더 편하게 하면서 진정 쓸모가 있음을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보여줘야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완전한 기능을 갖는 안드로이드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(android)</a:t>
            </a:r>
            <a:r>
              <a:rPr lang="ko-KR" altLang="en-US" smtClean="0">
                <a:solidFill>
                  <a:schemeClr val="tx1"/>
                </a:solidFill>
              </a:rPr>
              <a:t>는 아직 존재하지 않는다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2112058308"/>
      </p:ext>
    </p:extLst>
  </p:cSld>
  <p:clrMapOvr>
    <a:masterClrMapping/>
  </p:clrMapOvr>
  <p:transition/>
  <p:timing/>
</p:sld>
</file>

<file path=ppt/slides/slide1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328592"/>
          </a:xfrm>
        </p:spPr>
        <p:txBody>
          <a:bodyPr/>
          <a:lstStyle/>
          <a:p>
            <a:r>
              <a:rPr lang="ko-KR" altLang="en-US" smtClean="0"/>
              <a:t>전문가 시스템</a:t>
            </a:r>
            <a:r>
              <a:rPr lang="en-US" altLang="ko-KR" smtClean="0">
                <a:latin typeface="Comic Sans MS" pitchFamily="66" charset="0"/>
              </a:rPr>
              <a:t>(expert system)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인공지능에서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추론에 대해 상세하고 입증된 방법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규칙 기반 시스템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(rule-based system)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이라고도 한다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핵심은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입증할 수 있는 사실과 규칙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(fact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and rule)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의 집합으로 구성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사실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: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병원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사무실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혹은 부엌 등의 로봇의 작업 환경에 대한 데이터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규칙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: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논리적인 형태의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표현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(X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Y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으로 고급 프로그램 언어 표현과 비슷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추론 엔진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(inference engine):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여러 상황에서 어떤 논리적 규칙이 적용되어야 하는지 결정하고 로봇에서 임무를 지시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인간이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연구하고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결정하고 예측하는 데 도움을 주기 위해 개인용 혹은 사업용 컴퓨터에 쓰임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내과의사가 진단을 내릴 때 도와주는 프로그램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컴퓨터가 질문하고 환자와 의사의 대답을 근거로 결론을 내림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프로그램 업데이트가 쉽다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변하는 환경에 따라 사용자가 새로운 사실을 제공하면 로봇은 새로운 규칙을 학습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2871008502"/>
      </p:ext>
    </p:extLst>
  </p:cSld>
  <p:clrMapOvr>
    <a:masterClrMapping/>
  </p:clrMapOvr>
  <p:transition/>
  <p:timing/>
</p:sld>
</file>

<file path=ppt/slides/slide1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기계는 얼마나 똑똑한가</a:t>
            </a:r>
            <a:r>
              <a:rPr lang="en-US" altLang="ko-KR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어떠한 컴퓨터도 인간의 지능에 근접하지 못함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유아지능 정도에도 못 미침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- 20</a:t>
            </a:r>
            <a:r>
              <a:rPr lang="ko-KR" altLang="en-US" smtClean="0">
                <a:solidFill>
                  <a:schemeClr val="tx1"/>
                </a:solidFill>
              </a:rPr>
              <a:t>세기 말 가장 진보된 인공지능 개발로 곤충 정도의 지능을 갖는 기계 제작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인간 정도의 지능을 가진 컴퓨터는 최소한 몇 세대가 지나야 실현 된 것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- </a:t>
            </a:r>
            <a:r>
              <a:rPr lang="ko-KR" altLang="en-US" smtClean="0">
                <a:solidFill>
                  <a:schemeClr val="tx1"/>
                </a:solidFill>
              </a:rPr>
              <a:t>일부 과학자들은 기계는 인간 수준의 지능을 갖지 못할 것이라 믿음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생각하는 컴퓨터는 궁극적으로 인간과 경쟁 관계가 되겠지만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인간과 기계를 비교하기는 어려우며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본성도 상당히 다름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2871008502"/>
      </p:ext>
    </p:extLst>
  </p:cSld>
  <p:clrMapOvr>
    <a:masterClrMapping/>
  </p:clrMapOvr>
  <p:transition/>
  <p:timing/>
</p:sld>
</file>

<file path=ppt/slides/slide1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의인화</a:t>
            </a:r>
            <a:r>
              <a:rPr lang="en-US" altLang="ko-KR">
                <a:latin typeface="Comic Sans MS" pitchFamily="66" charset="0"/>
              </a:rPr>
              <a:t>(anthropomorphism)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일부 발전된 컴퓨터와 로봇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기계가 어떤 점에서 인간과 비슷하다 생각할 때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안드로이드는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의인화하기 </a:t>
            </a:r>
            <a:r>
              <a:rPr lang="ko-KR" altLang="en-US" smtClean="0">
                <a:solidFill>
                  <a:schemeClr val="tx1"/>
                </a:solidFill>
              </a:rPr>
              <a:t>쉽다</a:t>
            </a: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일부 엔지니어는 로봇이 실수를 통해 배울 수 있기 때문에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이미 </a:t>
            </a:r>
            <a:r>
              <a:rPr lang="ko-KR" altLang="en-US">
                <a:solidFill>
                  <a:schemeClr val="tx1"/>
                </a:solidFill>
              </a:rPr>
              <a:t>인간의 속성을 갖고 있다 믿음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다른 </a:t>
            </a:r>
            <a:r>
              <a:rPr lang="ko-KR" altLang="en-US">
                <a:solidFill>
                  <a:schemeClr val="tx1"/>
                </a:solidFill>
              </a:rPr>
              <a:t>일부는 생명의 기준을 고통 속에서 힘들어하는 것과 같은 부분을 </a:t>
            </a:r>
            <a:r>
              <a:rPr lang="ko-KR" altLang="en-US" smtClean="0">
                <a:solidFill>
                  <a:schemeClr val="tx1"/>
                </a:solidFill>
              </a:rPr>
              <a:t>포함해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훨씬 더 엄격하게 세워야 한다 주장</a:t>
            </a: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1789258721"/>
      </p:ext>
    </p:extLst>
  </p:cSld>
  <p:clrMapOvr>
    <a:masterClrMapping/>
  </p:clrMapOvr>
  <p:transition/>
  <p:timing/>
</p:sld>
</file>

<file path=ppt/slides/slide1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688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Comic Sans MS" pitchFamily="66" charset="0"/>
              </a:rPr>
              <a:t>애니미</a:t>
            </a:r>
            <a:r>
              <a:rPr lang="ko-KR" altLang="en-US">
                <a:latin typeface="Comic Sans MS" pitchFamily="66" charset="0"/>
              </a:rPr>
              <a:t>즘</a:t>
            </a:r>
            <a:r>
              <a:rPr lang="en-US" altLang="ko-KR" smtClean="0">
                <a:latin typeface="Comic Sans MS" pitchFamily="66" charset="0"/>
              </a:rPr>
              <a:t>(animism)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어떤 동양 문화에서 서양 사람들이 무생물이라 하는 것에도 생명이 있다라고 생각하는 사고 방식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서구 문화에서는 생명에 관한 명확한 정의를 찾기 힘들다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‘</a:t>
            </a:r>
            <a:r>
              <a:rPr lang="ko-KR" altLang="en-US" smtClean="0">
                <a:solidFill>
                  <a:schemeClr val="tx1"/>
                </a:solidFill>
              </a:rPr>
              <a:t>생명</a:t>
            </a:r>
            <a:r>
              <a:rPr lang="en-US" altLang="ko-KR" smtClean="0">
                <a:solidFill>
                  <a:schemeClr val="tx1"/>
                </a:solidFill>
              </a:rPr>
              <a:t>’</a:t>
            </a:r>
            <a:r>
              <a:rPr lang="ko-KR" altLang="en-US" smtClean="0">
                <a:solidFill>
                  <a:schemeClr val="tx1"/>
                </a:solidFill>
              </a:rPr>
              <a:t>을 적절히 정의하지 못하면 인공생명도 정의하기 어렵다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생명에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대한 정의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스스로를 복제하는 생물체의 능력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인공생명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(AL: Artificial Life)</a:t>
            </a: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시험관에서 새로운 종류의 분자들을 합성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살아있는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세포처럼 인공생명도 자기 복제를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로봇도 복제 로봇 제작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조립용 컴퓨터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로봇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진화된 장치에 의해 복제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컴퓨터의 도움으로 기계는 그들 자신의 기술적 진화를 해 나감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2871008502"/>
      </p:ext>
    </p:extLst>
  </p:cSld>
  <p:clrMapOvr>
    <a:masterClrMapping/>
  </p:clrMapOvr>
  <p:transition/>
  <p:timing/>
</p:sld>
</file>

<file path=ppt/slides/slide1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생명에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대한 </a:t>
            </a:r>
            <a:r>
              <a:rPr lang="ko-KR" altLang="en-US" smtClean="0">
                <a:solidFill>
                  <a:schemeClr val="tx1"/>
                </a:solidFill>
              </a:rPr>
              <a:t>정의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사고과정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(thought process)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-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기계는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기쁨과 우울함 등을 표현하기 위해 프로그램 될 수 있다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기계가 실제로 이러한 감정을 느낀다 믿지 않음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-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진실로 애니미즘을 믿는 철학자와 동양의 과학자들은 우주의 모든 사물은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 어느 정도 생명을 갖고 있다 생각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인공생명에 대한 논쟁을 가볍게 여김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535630214"/>
      </p:ext>
    </p:extLst>
  </p:cSld>
  <p:clrMapOvr>
    <a:masterClrMapping/>
  </p:clrMapOvr>
  <p:transition/>
  <p:timing/>
</p:sld>
</file>

<file path=ppt/slides/slide1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21"/>
          <p:cNvSpPr>
            <a:spLocks noChangeArrowheads="1"/>
          </p:cNvSpPr>
          <p:nvPr/>
        </p:nvSpPr>
        <p:spPr bwMode="auto">
          <a:xfrm>
            <a:off x="3081338" y="2976320"/>
            <a:ext cx="3721100" cy="59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342900" indent="-3429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제어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200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Ⅰ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74775" y="979885"/>
            <a:ext cx="7129463" cy="1296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anchor="ctr" anchorCtr="1"/>
          <a:lstStyle>
            <a:defPPr>
              <a:defRPr lang="en-US"/>
            </a:defPPr>
            <a:lvl1pPr algn="ctr" rtl="0" fontAlgn="base" latinLnBrk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4200" b="1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defRPr/>
            </a:pPr>
            <a:r>
              <a:rPr kumimoji="0" lang="ko-KR" altLang="en-US" kern="0" smtClean="0"/>
              <a:t>자동화 시스템</a:t>
            </a:r>
            <a:endParaRPr kumimoji="0" lang="en-US" altLang="ko-KR" kern="0"/>
          </a:p>
        </p:txBody>
      </p:sp>
      <p:pic>
        <p:nvPicPr>
          <p:cNvPr id="3076" name="그림 9" descr="symbol_img_0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27765" y="4055584"/>
            <a:ext cx="3153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4.1  PLC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 역사 및 개요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4.2  PLC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 정의 및 종류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4.3  PLC 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발전과정 및 기술동향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1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68338" y="1235075"/>
            <a:ext cx="8856662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등장 배경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1968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년 이전까지의 제어 시스템은 회로도에 따라 여러 관련소자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전자개폐기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들을 연결하여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 제어 시스템을 변경하기 위하여 많은 비용이 요구됨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1970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년대 초에 미국에서 프로그램형 논리 제어기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PLC((Programmble Logic Controller)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초기에는  마이크로프로세서를 사용하지 않았음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▶ 기술의 진보에 따라  마이크로프로세서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대표적인 것이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Z80)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채택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시퀀스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기술의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단점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- </a:t>
            </a:r>
            <a:r>
              <a:rPr lang="ko-KR" altLang="en-US" sz="8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실제로 기계에 연결하여 그 움직임을 실행해 보기까지는 그 시스템을 확정시킬 수 없다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현장에서의 변경이 많아짐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시스템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변경이 요구될 때마다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납땜이나 결선을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바꾸는 작업이  어렵다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사용 수량이 많아지는데 접촉의 신뢰성이 떨어져서 고장이 자주 발생한다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다품종 소량생산은 프로그램 수정이 많이 발생하는데 대처시간이 많이 든다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 변경시마다 시퀀스 변경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회로도 재작성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배선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시운전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현장개조등 많은 단계로 인해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소요시간이 많이 든다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488504" y="908050"/>
            <a:ext cx="25384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4.1  PLC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역사 및 개요</a:t>
            </a:r>
          </a:p>
        </p:txBody>
      </p:sp>
    </p:spTree>
  </p:cSld>
  <p:clrMapOvr>
    <a:masterClrMapping/>
  </p:clrMapOvr>
  <p:transition>
    <p:cut/>
  </p:transition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120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3.4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</a:p>
        </p:txBody>
      </p:sp>
      <p:sp>
        <p:nvSpPr>
          <p:cNvPr id="17412" name="직사각형 14"/>
          <p:cNvSpPr>
            <a:spLocks noChangeArrowheads="1"/>
          </p:cNvSpPr>
          <p:nvPr/>
        </p:nvSpPr>
        <p:spPr bwMode="auto">
          <a:xfrm>
            <a:off x="704850" y="1233488"/>
            <a:ext cx="8893175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릴레이는 전자력에 의하여 접점을 개폐하는 기능을 가진 장치의 총칭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신호처리용 기기로서 가장 많이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원리와 구성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될 때마다 모터가 구동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코일이 연결된 부분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코일부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접점이 연결된 부분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회로를 개폐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구분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AC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모터 회로를 제어하기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릴레이를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철심에 감은 코일에 전류가 흐르면 전자력이 발생하여 접점을 개폐하는 전자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회로를 제어한다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접점조합으로 논리조작을 수행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실물 사진                       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회로도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413" name="_x170056760" descr="DRW00001e0004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3690124"/>
            <a:ext cx="2088976" cy="204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_x170056920" descr="EMB00001e0004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552" y="3998913"/>
            <a:ext cx="2967051" cy="141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0026" y="3825044"/>
            <a:ext cx="1913074" cy="183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1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23" name="직사각형 4"/>
          <p:cNvSpPr>
            <a:spLocks noChangeArrowheads="1"/>
          </p:cNvSpPr>
          <p:nvPr/>
        </p:nvSpPr>
        <p:spPr bwMode="auto">
          <a:xfrm>
            <a:off x="668338" y="1124744"/>
            <a:ext cx="918051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역사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1969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년 미국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GM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회사의 유압 부문 기술자들이 자기 회사에 제어장치를 설치하기 위해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{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4-1}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같은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가지 조건을 발표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위의 조건을 만족시키는 장치를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DEC(Digital Equipment Company)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12bit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산업용 컴퓨터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PDP(Programmable Data Processor)-14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전자제어장치를 최초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 후 여기에 대응하는 형식으로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AB(Allan-Bradley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Rockwell Automation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MODICON(Modular Digital Controller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：현재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Schneider Automation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여러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회사에서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자체가 단순해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Sequencer, Seqence Controller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Logic Controller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라 정의하는 편이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더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538413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4.1  PLC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의 역사 및 개요</a:t>
            </a:r>
          </a:p>
        </p:txBody>
      </p:sp>
    </p:spTree>
  </p:cSld>
  <p:clrMapOvr>
    <a:masterClrMapping/>
  </p:clrMapOvr>
  <p:transition>
    <p:cut/>
  </p:transition>
  <p:timing/>
</p:sld>
</file>

<file path=ppt/slides/slide1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538413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4.1  PLC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의 역사 및 개요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62632"/>
              </p:ext>
            </p:extLst>
          </p:nvPr>
        </p:nvGraphicFramePr>
        <p:xfrm>
          <a:off x="848543" y="1304764"/>
          <a:ext cx="8425631" cy="4392488"/>
        </p:xfrm>
        <a:graphic>
          <a:graphicData uri="http://schemas.openxmlformats.org/drawingml/2006/table">
            <a:tbl>
              <a:tblPr/>
              <a:tblGrid>
                <a:gridCol w="874640"/>
                <a:gridCol w="7550991"/>
              </a:tblGrid>
              <a:tr h="460047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항 목</a:t>
                      </a:r>
                    </a:p>
                  </a:txBody>
                  <a:tcPr marL="48558" marR="4855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내 용</a:t>
                      </a:r>
                    </a:p>
                  </a:txBody>
                  <a:tcPr marL="48558" marR="4855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441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en-US" sz="16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endParaRPr lang="en-US" sz="1600" b="0"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3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4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5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6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7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8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9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latin typeface="HY견고딕" pitchFamily="18" charset="-127"/>
                          <a:ea typeface="HY견고딕" pitchFamily="18" charset="-127"/>
                        </a:rPr>
                        <a:t>10</a:t>
                      </a:r>
                    </a:p>
                  </a:txBody>
                  <a:tcPr marL="48558" marR="48558" marT="24281" marB="2428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프로그램 작성 및 변경이 용이하고 시퀀스 변경이 용이할 것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보수점검이 용이하고 부품은 완전히 착탈 방식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(plug-in type)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일 것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릴레이 제어보다 신뢰성이 높을 것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기존 릴레이는 접점수명이 제한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릴레이 제어보다 소형일 것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출력은 상위 컴퓨터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생산관제실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와 정보전송 기능을 가질 것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릴레이 제어나 무접점 제어보다 가격적으로 유리할 것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입력은 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AC 115V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를 받을 수 있을 것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기존 릴레이 제어 혼용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출력은 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AC 115V, 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최저 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2A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를 공급할 수 있을 것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( 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릴레이 제어 혼용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전체 시스템 변경은 최소로 하고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기본 시스템은 확장 가능할 것</a:t>
                      </a:r>
                    </a:p>
                    <a:p>
                      <a:pPr marL="44450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최저 </a:t>
                      </a:r>
                      <a:r>
                        <a:rPr lang="en-US" altLang="ko-KR" sz="1600" b="0">
                          <a:latin typeface="HY견고딕" pitchFamily="18" charset="-127"/>
                          <a:ea typeface="HY견고딕" pitchFamily="18" charset="-127"/>
                        </a:rPr>
                        <a:t>4Kbyte </a:t>
                      </a:r>
                      <a:r>
                        <a:rPr lang="ko-KR" altLang="en-US" sz="1600" b="0">
                          <a:latin typeface="HY견고딕" pitchFamily="18" charset="-127"/>
                          <a:ea typeface="HY견고딕" pitchFamily="18" charset="-127"/>
                        </a:rPr>
                        <a:t>단위로 확장 가능한 프로그램 메모리를 가질 것</a:t>
                      </a:r>
                    </a:p>
                  </a:txBody>
                  <a:tcPr marL="48558" marR="48558" marT="24281" marB="2428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136" name="직사각형 7"/>
          <p:cNvSpPr>
            <a:spLocks noChangeArrowheads="1"/>
          </p:cNvSpPr>
          <p:nvPr/>
        </p:nvSpPr>
        <p:spPr bwMode="auto">
          <a:xfrm>
            <a:off x="3332163" y="5877272"/>
            <a:ext cx="31967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{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4-l}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요구사양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(GM)</a:t>
            </a:r>
          </a:p>
        </p:txBody>
      </p:sp>
    </p:spTree>
    <p:extLst>
      <p:ext uri="{BB962C8B-B14F-4D97-AF65-F5344CB8AC3E}">
        <p14:creationId xmlns:p14="http://schemas.microsoft.com/office/powerpoint/2010/main" val="476952475"/>
      </p:ext>
    </p:extLst>
  </p:cSld>
  <p:clrMapOvr>
    <a:masterClrMapping/>
  </p:clrMapOvr>
  <p:transition>
    <p:cut/>
  </p:transition>
  <p:timing/>
</p:sld>
</file>

<file path=ppt/slides/slide1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pic>
        <p:nvPicPr>
          <p:cNvPr id="6148" name="_x112539392" descr="EMB00002d48589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5" b="719"/>
          <a:stretch>
            <a:fillRect/>
          </a:stretch>
        </p:blipFill>
        <p:spPr bwMode="auto">
          <a:xfrm>
            <a:off x="6786563" y="3897313"/>
            <a:ext cx="1227137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631825" y="1233488"/>
            <a:ext cx="882173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NEMA(National Electrical Manufactures Association)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의 정의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( 1978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디지털 또는 아날로그  입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출력장치를 통하여 논리연산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순서제어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카운터 및 산술연산 등의 특정 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명령어로 프로그램을 작성하여 메모리에 전송하고 메모리의 내용에 따라 기계와 프로세서를 제어하는 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디지털 동작의 공업용 전자장치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▣ 최근 경향</a:t>
            </a:r>
            <a:endParaRPr lang="en-US" altLang="ko-KR" sz="1400" b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저가격화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소형화 및 고기능화를 추구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연산 및 통신 등의 기능을 구비한 대형 기종의 모듈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(module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：분리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형</a:t>
            </a:r>
            <a:endParaRPr lang="en-US" altLang="ko-KR" sz="1400" b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종래의 릴레이 시퀀스 기능을 구비한 소형 기종의 블록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(block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：일체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형으로 분류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668338" y="4940300"/>
            <a:ext cx="9180512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             [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4-1] PLC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분류            </a:t>
            </a:r>
            <a:r>
              <a:rPr lang="ko-KR" altLang="en-US" sz="1400" b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(a)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분리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형                     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(b)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블록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일체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형 </a:t>
            </a:r>
            <a:endParaRPr lang="ko-KR" altLang="en-US" sz="1400" b="0">
              <a:latin typeface="HY견고딕" pitchFamily="18" charset="-127"/>
              <a:ea typeface="HY견고딕" pitchFamily="18" charset="-127"/>
            </a:endParaRPr>
          </a:p>
          <a:p>
            <a:pPr algn="just" latinLnBrk="0">
              <a:lnSpc>
                <a:spcPct val="150000"/>
              </a:lnSpc>
            </a:pP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명칭은 지역에 따라 다른 명칭</a:t>
            </a:r>
            <a:endParaRPr lang="en-US" altLang="ko-KR" sz="1400" b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 •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영국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: PC(Programmable Controller)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→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PC(Personal Computer)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와 혼동되어 이제는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로 사용</a:t>
            </a:r>
            <a:endParaRPr lang="ko-KR" altLang="en-US" sz="1400" b="0">
              <a:latin typeface="HY견고딕" pitchFamily="18" charset="-127"/>
              <a:ea typeface="HY견고딕" pitchFamily="18" charset="-127"/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 •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미국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: PLC(Programmable Logic Controller)</a:t>
            </a:r>
            <a:endParaRPr lang="ko-KR" altLang="en-US" sz="1400" b="0">
              <a:latin typeface="HY견고딕" pitchFamily="18" charset="-127"/>
              <a:ea typeface="HY견고딕" pitchFamily="18" charset="-127"/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  •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스웨덴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: PBS((Programmable Binary System)</a:t>
            </a:r>
            <a:endParaRPr lang="ko-KR" altLang="en-US" sz="1400" b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52" name="Picture 12" descr="https://www.siemens.co.kr/industry/dataroom/filelink/201202090232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4375" y="3860800"/>
            <a:ext cx="11493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1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sp>
        <p:nvSpPr>
          <p:cNvPr id="7172" name="Rectangle 1"/>
          <p:cNvSpPr>
            <a:spLocks noChangeArrowheads="1"/>
          </p:cNvSpPr>
          <p:nvPr/>
        </p:nvSpPr>
        <p:spPr bwMode="auto">
          <a:xfrm>
            <a:off x="633413" y="1227138"/>
            <a:ext cx="9036050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rgbClr val="27223F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ko-KR" altLang="ko-KR" sz="1400" b="0">
                <a:solidFill>
                  <a:srgbClr val="27223F"/>
                </a:solidFill>
                <a:latin typeface="HY견고딕" pitchFamily="18" charset="-127"/>
                <a:ea typeface="HY견고딕" pitchFamily="18" charset="-127"/>
              </a:rPr>
              <a:t> PLC 의 구성 및 분류</a:t>
            </a:r>
            <a:endParaRPr lang="ko-KR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PLC는 기계장치를 운전, 제어하기 위하여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열악한 생산현장에서도 견딜수 있도록 온도, 습도나 전기적 노이즈에 강하고 취급이 용이한 구조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PLC의 기본 구성은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다음 표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에서와 같이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사람의 두뇌에 해당하는 CPU(중앙 처리장치)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SENSOR나 스위치로 부터 신호를 입력 받는 입력부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제어대상에 제어신호를 출력하는 출력부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시퀀스 프로그램을 저장하는 기억부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PLC의 각부분에 전원을 공급하는 전원부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되어 있다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기본장치와 더불어 프로그램의 작성을 위하여 핸디 로더라는 프로그램 콘솔이나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컴퓨터에서 직접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그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래픽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으로 프로그램을 작성할수 있는 SOFTWARE와 PC, 작성한 프로그램을 EP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RO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M에 보관 하기 위한</a:t>
            </a:r>
            <a:endParaRPr lang="en-US" altLang="ko-KR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EPROM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WRITER, 프로그램을 인쇄 하기 위한 프린터 등의 주변장치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필요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</p:spTree>
  </p:cSld>
  <p:clrMapOvr>
    <a:masterClrMapping/>
  </p:clrMapOvr>
  <p:transition>
    <p:cut/>
  </p:transition>
  <p:timing/>
</p:sld>
</file>

<file path=ppt/slides/slide1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476375" y="1412875"/>
          <a:ext cx="6096000" cy="3636964"/>
        </p:xfrm>
        <a:graphic>
          <a:graphicData uri="http://schemas.openxmlformats.org/drawingml/2006/table">
            <a:tbl>
              <a:tblPr firstRow="1" bandRow="1"/>
              <a:tblGrid>
                <a:gridCol w="2032000"/>
                <a:gridCol w="2032000"/>
                <a:gridCol w="2032000"/>
              </a:tblGrid>
              <a:tr h="518372">
                <a:tc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 력 부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PLC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본체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출 력 부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9004">
                <a:tc rowSpan="2"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[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입력기기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Switch,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Sensor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류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…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중앙처리장치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[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출력 기기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MC,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SOL,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LAMP,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Motor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…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2844">
                <a:tc vMerge="1"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메모리부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372">
                <a:tc gridSpan="3"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 원 부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372">
                <a:tc gridSpan="3">
                  <a:txBody>
                    <a:bodyPr vert="horz" wrap="square"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주변 장치 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 Loader,</a:t>
                      </a:r>
                      <a:r>
                        <a:rPr lang="en-US" altLang="ko-KR" sz="14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EPROM, WRITE, </a:t>
                      </a:r>
                      <a:r>
                        <a:rPr lang="ko-KR" altLang="en-US" sz="14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프린터 </a:t>
                      </a:r>
                      <a:r>
                        <a:rPr lang="en-US" altLang="ko-KR" sz="14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… )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45723" marB="45723" anchor="ctr">
                    <a:lnL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51275" y="5283200"/>
            <a:ext cx="1352550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400" b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PLC</a:t>
            </a:r>
            <a:r>
              <a:rPr kumimoji="0" lang="ko-KR" altLang="en-US" sz="1400" b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의 구성표</a:t>
            </a:r>
          </a:p>
        </p:txBody>
      </p:sp>
    </p:spTree>
  </p:cSld>
  <p:clrMapOvr>
    <a:masterClrMapping/>
  </p:clrMapOvr>
  <p:transition>
    <p:cut/>
  </p:transition>
  <p:timing/>
</p:sld>
</file>

<file path=ppt/slides/slide1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sp>
        <p:nvSpPr>
          <p:cNvPr id="9221" name="Rectangle 1"/>
          <p:cNvSpPr>
            <a:spLocks noChangeArrowheads="1"/>
          </p:cNvSpPr>
          <p:nvPr/>
        </p:nvSpPr>
        <p:spPr bwMode="auto">
          <a:xfrm>
            <a:off x="633413" y="1187450"/>
            <a:ext cx="903605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PLC의 분류 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PLC는 크기와 형태에 의하여 블록타입과 모듈타입으로 분류하며 대부분 블록타입은 소형 PLC,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모듈타입은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대형PLC이다.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블럭타입 PLC 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PLC구성도에 있는 모든 기능들이 </a:t>
            </a:r>
            <a:r>
              <a:rPr lang="ko-KR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하나의 케이스안에 설치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되어 있어 소형이다.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즉 전원장치, CPU, 메모리, 입력및 출력의 모든 기능이 집적되어 있어 취급이 간단하고 저가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입출력 점수가 제한되고 확장 유닛을 장착하여 입출력 점수를 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늘릴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있으나 한계가 있다.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PLC간의 통신과 ANALOG신호의 처리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위치결정과 같은 고도의 기능의 발휘가 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어려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로직의 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STEP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량이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제한적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상위 컴퓨터와의 작업정보의 전송이나 작업지시 정보의 교환등이 제한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결국</a:t>
            </a:r>
            <a:r>
              <a:rPr lang="en-US" altLang="ko-KR" sz="1400" b="0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ko-KR" sz="1400" b="0" err="1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블럭모듈 타입의 PLC는 간단한 설비의 자동화나 제어 단독 설비의 자동화가 주목적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이며 장래의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</a:t>
            </a:r>
            <a:r>
              <a:rPr lang="ko-KR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확장성이 요구되는 설비에서의 채택은 바람직하지 않다.  </a:t>
            </a:r>
          </a:p>
        </p:txBody>
      </p:sp>
    </p:spTree>
  </p:cSld>
  <p:clrMapOvr>
    <a:masterClrMapping/>
  </p:clrMapOvr>
  <p:transition>
    <p:cut/>
  </p:transition>
  <p:timing/>
</p:sld>
</file>

<file path=ppt/slides/slide1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sp>
        <p:nvSpPr>
          <p:cNvPr id="10245" name="Rectangle 1"/>
          <p:cNvSpPr>
            <a:spLocks noChangeArrowheads="1"/>
          </p:cNvSpPr>
          <p:nvPr/>
        </p:nvSpPr>
        <p:spPr bwMode="auto">
          <a:xfrm>
            <a:off x="739775" y="1246188"/>
            <a:ext cx="90376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▶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모듈타입 PLC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베이스유닛에 전원 유닛과 CPU유닛을 기본으로 설치하고 자동화 대상의 기능에 따라 여러종류의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입출력 장치를 추가하여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입출력 점수의 변경이 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요구될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시는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필요한 기능의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입출력장치를 추가시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키는 것이 용이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CPU의 기능이 향상되고 고속처리 및 대용량 데이터의 처리가 가능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-</a:t>
            </a:r>
            <a:r>
              <a:rPr lang="ko-KR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PLC간의 통신이나 상위 </a:t>
            </a:r>
            <a:r>
              <a:rPr lang="ko-KR" altLang="ko-KR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컴퓨터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ko-KR" altLang="ko-KR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다양하고 </a:t>
            </a:r>
            <a:r>
              <a:rPr lang="ko-KR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고속의 </a:t>
            </a:r>
            <a:r>
              <a:rPr lang="ko-KR" altLang="ko-KR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통신 </a:t>
            </a:r>
            <a:r>
              <a:rPr lang="ko-KR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지원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rgbClr val="CC0066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1400" b="0">
                <a:solidFill>
                  <a:srgbClr val="CC006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이와 같은 기능을 이용하여 CNC, ROBOT, 상위 컴퓨터와 연결하여 대단위의 자동화가 가능하며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컴퓨터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통신을 이용하여 수주에서 생산 판매에 이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르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 err="1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전과정을 자동화하는 </a:t>
            </a:r>
            <a:r>
              <a:rPr lang="ko-KR" altLang="en-US" sz="1400" b="0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통</a:t>
            </a:r>
            <a:r>
              <a:rPr lang="ko-KR" altLang="ko-KR" sz="1400" b="0">
                <a:solidFill>
                  <a:srgbClr val="CC0033"/>
                </a:solidFill>
                <a:latin typeface="HY견고딕" pitchFamily="18" charset="-127"/>
                <a:ea typeface="HY견고딕" pitchFamily="18" charset="-127"/>
              </a:rPr>
              <a:t>합 생산시스템을 구성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할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 있다.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유닛은 입력,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출력,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입/출력 혼용,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통신,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고속 카운터,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PID제어,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아날로그 입력,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아날로그 출력 위치 결정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유니트 등이 있다. </a:t>
            </a:r>
          </a:p>
        </p:txBody>
      </p:sp>
    </p:spTree>
  </p:cSld>
  <p:clrMapOvr>
    <a:masterClrMapping/>
  </p:clrMapOvr>
  <p:transition>
    <p:cut/>
  </p:transition>
  <p:timing/>
</p:sld>
</file>

<file path=ppt/slides/slide1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6650" y="6057292"/>
            <a:ext cx="282320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400" b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PLC</a:t>
            </a:r>
            <a:r>
              <a:rPr kumimoji="0" lang="ko-KR" altLang="en-US" sz="1400" b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와 릴레이 제어반 </a:t>
            </a:r>
            <a:r>
              <a:rPr kumimoji="0" lang="ko-KR" altLang="en-US" sz="1400" b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비교표</a:t>
            </a:r>
            <a:r>
              <a:rPr kumimoji="0" lang="en-US" altLang="ko-KR" sz="1400" b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(1)</a:t>
            </a:r>
            <a:endParaRPr kumimoji="0" lang="ko-KR" altLang="en-US" sz="1400" b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13203"/>
              </p:ext>
            </p:extLst>
          </p:nvPr>
        </p:nvGraphicFramePr>
        <p:xfrm>
          <a:off x="668524" y="1340768"/>
          <a:ext cx="8712968" cy="4597796"/>
        </p:xfrm>
        <a:graphic>
          <a:graphicData uri="http://schemas.openxmlformats.org/drawingml/2006/table">
            <a:tbl>
              <a:tblPr/>
              <a:tblGrid>
                <a:gridCol w="1044116"/>
                <a:gridCol w="4068452"/>
                <a:gridCol w="3600400"/>
              </a:tblGrid>
              <a:tr h="375108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구 분 </a:t>
                      </a:r>
                      <a:endParaRPr lang="ko-KR" alt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PLC </a:t>
                      </a:r>
                      <a:endParaRPr lang="en-US" altLang="ko-KR" sz="14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릴레이 제어반 </a:t>
                      </a:r>
                      <a:endParaRPr lang="ko-KR" alt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9275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제어방식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 프로그램이라는 소프트웨어에 의해 제어되는 소프트 로직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 부품간의 배선에 의해 로직이 결정되는 하드 로직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163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제어기능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릴레이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(AND, OR, NOT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등 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)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업 다운 카운터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시프트 레지스터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산술 연산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논리연산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전송 </a:t>
                      </a:r>
                      <a:endParaRPr lang="en-US" altLang="ko-KR" sz="1200" b="0" i="0" u="none" strike="noStrike" kern="1200" smtClean="0">
                        <a:solidFill>
                          <a:schemeClr val="tx1"/>
                        </a:solidFill>
                        <a:effectLst/>
                        <a:latin typeface="HY견고딕"/>
                        <a:ea typeface="HY견고딕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 (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기능은 한정적이고 규모에 따라 대형화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)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릴레이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직병렬에 의한 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AND, OR)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타이머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단순한 프리셋 카운터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b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</a:b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  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고기능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대규모 제어를 소형으로 실현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)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069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제어요소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무접점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고 신뢰성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,</a:t>
                      </a:r>
                      <a:r>
                        <a:rPr lang="ko-KR" alt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긴수명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,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고속제어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)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유접점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한정된 수명 저속제어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)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069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제어내용변경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프로그램의 변경만으로 가능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모든 배선의 철거 및 재 시공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069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보 전 성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고 신뢰성 유지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,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보수가 용이함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보수 및 수리가 곤란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926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확장성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시스템의 확장이 용이하고 컴퓨터와 연결가능하여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  작업정보를 송수신 할수 있다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시스템의 확장이 곤란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282">
                <a:tc>
                  <a:txBody>
                    <a:bodyPr vert="horz" wrap="square"/>
                    <a:lstStyle/>
                    <a:p>
                      <a:pPr marL="0" algn="ctr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크기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소형화가 가능 </a:t>
                      </a:r>
                      <a:endParaRPr lang="ko-KR" altLang="en-US" sz="1200" b="0" i="0" u="none" strike="noStrike">
                        <a:effectLst/>
                        <a:latin typeface="Arial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HY견고딕"/>
                          <a:ea typeface="HY견고딕"/>
                        </a:rPr>
                        <a:t>소형화가 곤란 </a:t>
                      </a:r>
                      <a:endParaRPr lang="en-US" altLang="ko-KR" sz="1200" b="0" i="0" u="none" strike="noStrike" kern="1200" smtClean="0">
                        <a:solidFill>
                          <a:schemeClr val="tx1"/>
                        </a:solidFill>
                        <a:effectLst/>
                        <a:latin typeface="HY견고딕"/>
                        <a:ea typeface="HY견고딕"/>
                      </a:endParaRPr>
                    </a:p>
                  </a:txBody>
                  <a:tcPr marL="34046" marR="34046" marT="34046" marB="34046" anchor="ctr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216810"/>
      </p:ext>
    </p:extLst>
  </p:cSld>
  <p:clrMapOvr>
    <a:masterClrMapping/>
  </p:clrMapOvr>
  <p:transition>
    <p:cut/>
  </p:transition>
  <p:timing/>
</p:sld>
</file>

<file path=ppt/slides/slide1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4018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4.2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정의 및 분류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10625"/>
              </p:ext>
            </p:extLst>
          </p:nvPr>
        </p:nvGraphicFramePr>
        <p:xfrm>
          <a:off x="674688" y="1341438"/>
          <a:ext cx="8742808" cy="4414756"/>
        </p:xfrm>
        <a:graphic>
          <a:graphicData uri="http://schemas.openxmlformats.org/drawingml/2006/table">
            <a:tbl>
              <a:tblPr/>
              <a:tblGrid>
                <a:gridCol w="1325984"/>
                <a:gridCol w="3492388"/>
                <a:gridCol w="3924436"/>
              </a:tblGrid>
              <a:tr h="45335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400">
                          <a:latin typeface="HY견고딕" pitchFamily="18" charset="-127"/>
                          <a:ea typeface="HY견고딕" pitchFamily="18" charset="-127"/>
                        </a:rPr>
                        <a:t>구 분 </a:t>
                      </a: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400">
                          <a:latin typeface="HY견고딕" pitchFamily="18" charset="-127"/>
                          <a:ea typeface="HY견고딕" pitchFamily="18" charset="-127"/>
                        </a:rPr>
                        <a:t>PLC </a:t>
                      </a: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400">
                          <a:latin typeface="HY견고딕" pitchFamily="18" charset="-127"/>
                          <a:ea typeface="HY견고딕" pitchFamily="18" charset="-127"/>
                        </a:rPr>
                        <a:t>릴레이 제어반 </a:t>
                      </a: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335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제어반의 크기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 작다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 크다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35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시스템 구성시간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 짧다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 길다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5157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신뢰성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 기계적인 접촉이 없으므로 신뢰성이 높다</a:t>
                      </a:r>
                      <a:endParaRPr lang="en-US" altLang="ko-KR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 접점 마모</a:t>
                      </a:r>
                      <a:r>
                        <a:rPr lang="en-US" altLang="ko-KR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 / </a:t>
                      </a:r>
                      <a:r>
                        <a:rPr lang="ko-KR" altLang="en-US" sz="1200" b="0" baseline="0" err="1" smtClean="0">
                          <a:latin typeface="HY견고딕" pitchFamily="18" charset="-127"/>
                          <a:ea typeface="HY견고딕" pitchFamily="18" charset="-127"/>
                        </a:rPr>
                        <a:t>융착 등의 접촉불량이 발생할 수 있으므로</a:t>
                      </a:r>
                      <a:endParaRPr lang="en-US" altLang="ko-KR" sz="1200" b="0" baseline="0" smtClean="0"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 신뢰성이 낮다</a:t>
                      </a:r>
                      <a:endParaRPr lang="en-US" altLang="ko-KR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5157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제어반의 보수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고장부위</a:t>
                      </a:r>
                      <a:r>
                        <a:rPr lang="en-US" altLang="ko-KR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발견이 쉽고 모듈</a:t>
                      </a:r>
                      <a:r>
                        <a:rPr lang="en-US" altLang="ko-KR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,</a:t>
                      </a:r>
                      <a:r>
                        <a:rPr lang="ko-KR" altLang="en-US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카드 교환이 수월</a:t>
                      </a:r>
                      <a:endParaRPr lang="en-US" altLang="ko-KR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정기점검 및 보수를 필요로 하며 </a:t>
                      </a:r>
                      <a:endParaRPr lang="en-US" altLang="ko-KR" sz="1200" b="0" smtClean="0"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고장부위 발견이 어려움</a:t>
                      </a:r>
                      <a:endParaRPr lang="en-US" altLang="ko-KR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35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시스템 확장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기존의 설비에 약간의 노력만 하면 됨 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확장되는 만큼 많은 시간 및 비용</a:t>
                      </a:r>
                      <a:r>
                        <a:rPr lang="ko-KR" altLang="en-US" sz="1200" b="0" baseline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추가 발생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35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제어의 변경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프로그램 변경으로 가능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배선을 바꾸는 작업이 발생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35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컴퓨터와 호환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있음</a:t>
                      </a:r>
                      <a:endParaRPr lang="en-US" altLang="ko-KR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없음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35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기타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프로그램 작성을 위해 추가의 학습이 필요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latin typeface="HY견고딕" pitchFamily="18" charset="-127"/>
                          <a:ea typeface="HY견고딕" pitchFamily="18" charset="-127"/>
                        </a:rPr>
                        <a:t>기술적으로 이해하기 쉬움</a:t>
                      </a:r>
                      <a:endParaRPr lang="en-US" altLang="ko-KR" sz="1200" b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3" marR="36003" marT="35996" marB="35996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76650" y="5913276"/>
            <a:ext cx="282320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400" b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PLC</a:t>
            </a:r>
            <a:r>
              <a:rPr kumimoji="0" lang="ko-KR" altLang="en-US" sz="1400" b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와 릴레이 제어반 </a:t>
            </a:r>
            <a:r>
              <a:rPr kumimoji="0" lang="ko-KR" altLang="en-US" sz="1400" b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비교표</a:t>
            </a:r>
            <a:r>
              <a:rPr kumimoji="0" lang="en-US" altLang="ko-KR" sz="1400" b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(2)</a:t>
            </a:r>
            <a:endParaRPr kumimoji="0" lang="ko-KR" altLang="en-US" sz="1400" b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</p:cSld>
  <p:clrMapOvr>
    <a:masterClrMapping/>
  </p:clrMapOvr>
  <p:transition>
    <p:cut/>
  </p:transition>
  <p:timing/>
</p:sld>
</file>

<file path=ppt/slides/slide1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1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3152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4.3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발전과정 및 기술동향</a:t>
            </a:r>
          </a:p>
        </p:txBody>
      </p:sp>
      <p:sp>
        <p:nvSpPr>
          <p:cNvPr id="12293" name="직사각형 1"/>
          <p:cNvSpPr>
            <a:spLocks noChangeArrowheads="1"/>
          </p:cNvSpPr>
          <p:nvPr/>
        </p:nvSpPr>
        <p:spPr bwMode="auto">
          <a:xfrm>
            <a:off x="704850" y="1233488"/>
            <a:ext cx="8964613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1968 : Programmable Controller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개념 정립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1969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논리 지시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lK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l28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I/O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점수에 논리연산기능을 갖는 제어장치 개발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1971 : 4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 마이크로프로세서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(4004)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1972 : 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 마이크로프로세서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(8008)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1974 : 16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 마이크로프로세서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산술연산 기능과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12K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1024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I/O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점수를 갖고 여러 개의 마이크로프로세서를 사용한 다중처리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등장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1976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원격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(remote) I/O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 발표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1977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슬라이스 마이크로프로세서를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채택한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1980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지능형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(intelligent) I/O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모듈과 고기능 원격통신장치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소프트웨어의 다양화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프로그래밍 장치로서  개인용 마이크로컴퓨터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(PC)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</a:p>
        </p:txBody>
      </p:sp>
    </p:spTree>
  </p:cSld>
  <p:clrMapOvr>
    <a:masterClrMapping/>
  </p:clrMapOvr>
  <p:transition>
    <p:cut/>
  </p:transition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12033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3.4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</a:p>
        </p:txBody>
      </p:sp>
      <p:sp>
        <p:nvSpPr>
          <p:cNvPr id="18436" name="직사각형 14"/>
          <p:cNvSpPr>
            <a:spLocks noChangeArrowheads="1"/>
          </p:cNvSpPr>
          <p:nvPr/>
        </p:nvSpPr>
        <p:spPr bwMode="auto">
          <a:xfrm>
            <a:off x="668338" y="1264252"/>
            <a:ext cx="8893175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원리와 구성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a(arbeit)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접점：여자되면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소자되면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off, Make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Normally open(NO)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b(break)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접점：여자되면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소자되면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on, Normally Close(NC)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c(change-over)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접점：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가동접점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(a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접점과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을 공유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Transfer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릴레이의 기본구조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437" name="Rectangle 23"/>
          <p:cNvSpPr>
            <a:spLocks noChangeArrowheads="1"/>
          </p:cNvSpPr>
          <p:nvPr/>
        </p:nvSpPr>
        <p:spPr bwMode="auto">
          <a:xfrm>
            <a:off x="444500" y="1757363"/>
            <a:ext cx="990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1"/>
            <a:endParaRPr lang="en-US" altLang="ko-KR" sz="1000">
              <a:solidFill>
                <a:srgbClr val="000000"/>
              </a:solidFill>
            </a:endParaRPr>
          </a:p>
          <a:p>
            <a:pPr algn="ctr"/>
            <a:r>
              <a:rPr lang="en-US" altLang="ko-KR" sz="1000">
                <a:solidFill>
                  <a:srgbClr val="000000"/>
                </a:solidFill>
              </a:rPr>
              <a:t>	</a:t>
            </a:r>
            <a:r>
              <a:rPr lang="en-US" altLang="ko-KR" sz="1000">
                <a:solidFill>
                  <a:srgbClr val="000000"/>
                </a:solidFill>
                <a:ea typeface="휴먼명조" pitchFamily="2" charset="-127"/>
              </a:rPr>
              <a:t> </a:t>
            </a:r>
            <a:endParaRPr lang="en-US" altLang="ko-KR"/>
          </a:p>
        </p:txBody>
      </p:sp>
      <p:pic>
        <p:nvPicPr>
          <p:cNvPr id="1843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388" y="2744788"/>
            <a:ext cx="7307262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>
            <a:spLocks noChangeArrowheads="1"/>
          </p:cNvSpPr>
          <p:nvPr/>
        </p:nvSpPr>
        <p:spPr bwMode="auto">
          <a:xfrm>
            <a:off x="1892660" y="2744788"/>
            <a:ext cx="900100" cy="86270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9" name="타원 8"/>
          <p:cNvSpPr>
            <a:spLocks noChangeArrowheads="1"/>
          </p:cNvSpPr>
          <p:nvPr/>
        </p:nvSpPr>
        <p:spPr bwMode="auto">
          <a:xfrm>
            <a:off x="4323562" y="2548638"/>
            <a:ext cx="900100" cy="86270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10" name="타원 9"/>
          <p:cNvSpPr>
            <a:spLocks noChangeArrowheads="1"/>
          </p:cNvSpPr>
          <p:nvPr/>
        </p:nvSpPr>
        <p:spPr bwMode="auto">
          <a:xfrm>
            <a:off x="6969224" y="2506771"/>
            <a:ext cx="900100" cy="86270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1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3152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4.3  PLC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발전과정 및 기술동향</a:t>
            </a:r>
          </a:p>
        </p:txBody>
      </p:sp>
      <p:sp>
        <p:nvSpPr>
          <p:cNvPr id="13317" name="직사각형 1"/>
          <p:cNvSpPr>
            <a:spLocks noChangeArrowheads="1"/>
          </p:cNvSpPr>
          <p:nvPr/>
        </p:nvSpPr>
        <p:spPr bwMode="auto">
          <a:xfrm>
            <a:off x="704850" y="1233488"/>
            <a:ext cx="896461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1983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저가의 소형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LG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산전에서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Gould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기술제휴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1985 : PLC,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컴퓨터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CNC,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로봇 등을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GM MAP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기초하여 네트워크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(networking), 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분산형 계층제어 시스템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(Distributed  Hierarchical  Control System)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발전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1987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국내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외국 모델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                   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1991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퍼지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(fuzzy)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이론을 도입한 모듈 및 전용 제어기 등장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1992 : </a:t>
            </a:r>
            <a:r>
              <a:rPr lang="en-US" altLang="ko-KR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Profibus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 등장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(Siemens),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국내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고유 모델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1993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Ethernet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TCP/IP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 등장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1995 : SFC(Sequencial Function Chart)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방식 및 통합관리 프로그램 개발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1997 : 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세대 개방 통합형 표준화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및 통신방식의 호환：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IEC 1131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), Schneider PLC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1998 : LG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산전에서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(GLOFA series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2002 : Mitsubishi Q series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1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1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3152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4.3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발전과정 및 기술동향</a:t>
            </a:r>
          </a:p>
        </p:txBody>
      </p:sp>
      <p:sp>
        <p:nvSpPr>
          <p:cNvPr id="14341" name="직사각형 1"/>
          <p:cNvSpPr>
            <a:spLocks noChangeArrowheads="1"/>
          </p:cNvSpPr>
          <p:nvPr/>
        </p:nvSpPr>
        <p:spPr bwMode="auto">
          <a:xfrm>
            <a:off x="704850" y="1233488"/>
            <a:ext cx="8964613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기술동향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활성화 요인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생력화 및 자동화가 진행되는 시장의 추세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생산현장의  여러 가지 요구에 대응하는 다양성을 가지고 있슴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기술동향 및 특징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①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 기능은 물론 수치연산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처리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제어 등 고기능화되고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②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마이크로프로세서와 전용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ASIC(Application-Specific ICs)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의하여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연산처리 속도가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ns(nano-second)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까지 고속화되고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삼성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SPC100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 ~ 7</a:t>
            </a:r>
            <a:r>
              <a:rPr lang="en-US" altLang="ko-KR" sz="140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μS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삼성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N-700plus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0.2</a:t>
            </a:r>
            <a:r>
              <a:rPr lang="en-US" altLang="ko-KR" sz="140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μS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LG GLOFA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계열：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0.1</a:t>
            </a:r>
            <a:r>
              <a:rPr lang="en-US" altLang="ko-KR" sz="140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μS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전송기술과 광파이버에 의한 시스템 계층화가 용이한 분산제어 시스템 기능이 강화되고 네트워크의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개방화 기술이 표준화되고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④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소형화 및 신뢰성 향상을 위한 대규모 집적화된 소자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실장 및 배선 절감기술이 도입되고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⑤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프로그래밍 언어의 표준화 및 주변기기의 다양화에 의한 감시제어 프로그램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(HMI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Human-Machine Interface)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기술이 향상되고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</p:cSld>
  <p:clrMapOvr>
    <a:masterClrMapping/>
  </p:clrMapOvr>
  <p:transition>
    <p:cut/>
  </p:transition>
  <p:timing/>
</p:sld>
</file>

<file path=ppt/slides/slide1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15365" name="직사각형 1"/>
          <p:cNvSpPr>
            <a:spLocks noChangeArrowheads="1"/>
          </p:cNvSpPr>
          <p:nvPr/>
        </p:nvSpPr>
        <p:spPr bwMode="auto">
          <a:xfrm>
            <a:off x="2144688" y="1592263"/>
            <a:ext cx="2024199" cy="720725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제어설비용 동력공급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   (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전기 에너지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 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</p:txBody>
      </p:sp>
      <p:sp>
        <p:nvSpPr>
          <p:cNvPr id="15366" name="직사각형 8"/>
          <p:cNvSpPr>
            <a:spLocks noChangeArrowheads="1"/>
          </p:cNvSpPr>
          <p:nvPr/>
        </p:nvSpPr>
        <p:spPr bwMode="auto">
          <a:xfrm>
            <a:off x="3540125" y="2947988"/>
            <a:ext cx="1260475" cy="720725"/>
          </a:xfrm>
          <a:prstGeom prst="rect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</a:ln>
          <a:extLst/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제어장치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( PLC)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</p:txBody>
      </p:sp>
      <p:sp>
        <p:nvSpPr>
          <p:cNvPr id="15367" name="직사각형 9"/>
          <p:cNvSpPr>
            <a:spLocks noChangeArrowheads="1"/>
          </p:cNvSpPr>
          <p:nvPr/>
        </p:nvSpPr>
        <p:spPr bwMode="auto">
          <a:xfrm>
            <a:off x="1514475" y="2947988"/>
            <a:ext cx="1270000" cy="720725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센서류</a:t>
            </a:r>
          </a:p>
        </p:txBody>
      </p:sp>
      <p:sp>
        <p:nvSpPr>
          <p:cNvPr id="15368" name="직사각형 10"/>
          <p:cNvSpPr>
            <a:spLocks noChangeArrowheads="1"/>
          </p:cNvSpPr>
          <p:nvPr/>
        </p:nvSpPr>
        <p:spPr bwMode="auto">
          <a:xfrm>
            <a:off x="5889625" y="4329113"/>
            <a:ext cx="2016125" cy="720725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작업 설비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(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공압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유압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전기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</p:txBody>
      </p:sp>
      <p:sp>
        <p:nvSpPr>
          <p:cNvPr id="15369" name="직사각형 11"/>
          <p:cNvSpPr>
            <a:spLocks noChangeArrowheads="1"/>
          </p:cNvSpPr>
          <p:nvPr/>
        </p:nvSpPr>
        <p:spPr bwMode="auto">
          <a:xfrm>
            <a:off x="5880100" y="2947988"/>
            <a:ext cx="2017713" cy="720725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최종 제어 설비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방향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속도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힘의 제어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</p:txBody>
      </p:sp>
      <p:sp>
        <p:nvSpPr>
          <p:cNvPr id="15370" name="직사각형 12"/>
          <p:cNvSpPr>
            <a:spLocks noChangeArrowheads="1"/>
          </p:cNvSpPr>
          <p:nvPr/>
        </p:nvSpPr>
        <p:spPr bwMode="auto">
          <a:xfrm>
            <a:off x="5880100" y="1592263"/>
            <a:ext cx="2017713" cy="720725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/>
              </a:rPr>
              <a:t>동력 공급 설비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/>
            </a:endParaRPr>
          </a:p>
        </p:txBody>
      </p:sp>
      <p:cxnSp>
        <p:nvCxnSpPr>
          <p:cNvPr id="15371" name="꺾인 연결선 3"/>
          <p:cNvCxnSpPr>
            <a:cxnSpLocks noChangeShapeType="1"/>
            <a:stCxn id="15368" idx="1"/>
            <a:endCxn id="15367" idx="2"/>
          </p:cNvCxnSpPr>
          <p:nvPr/>
        </p:nvCxnSpPr>
        <p:spPr bwMode="auto">
          <a:xfrm rot="10800000">
            <a:off x="2149475" y="3668713"/>
            <a:ext cx="3740150" cy="102076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15372" name="꺾인 연결선 5"/>
          <p:cNvCxnSpPr>
            <a:cxnSpLocks noChangeShapeType="1"/>
            <a:stCxn id="15365" idx="2"/>
            <a:endCxn id="15367" idx="0"/>
          </p:cNvCxnSpPr>
          <p:nvPr/>
        </p:nvCxnSpPr>
        <p:spPr bwMode="auto">
          <a:xfrm rot="5400000">
            <a:off x="2335632" y="2126832"/>
            <a:ext cx="635000" cy="100731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15373" name="꺾인 연결선 13"/>
          <p:cNvCxnSpPr>
            <a:cxnSpLocks noChangeShapeType="1"/>
            <a:stCxn id="15365" idx="2"/>
            <a:endCxn id="15366" idx="0"/>
          </p:cNvCxnSpPr>
          <p:nvPr/>
        </p:nvCxnSpPr>
        <p:spPr bwMode="auto">
          <a:xfrm rot="16200000" flipH="1">
            <a:off x="3346075" y="2123700"/>
            <a:ext cx="635000" cy="1013575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15374" name="직선 화살표 연결선 15"/>
          <p:cNvCxnSpPr>
            <a:cxnSpLocks noChangeShapeType="1"/>
            <a:stCxn id="15370" idx="2"/>
            <a:endCxn id="15369" idx="0"/>
          </p:cNvCxnSpPr>
          <p:nvPr/>
        </p:nvCxnSpPr>
        <p:spPr bwMode="auto">
          <a:xfrm flipH="1">
            <a:off x="6889750" y="2312988"/>
            <a:ext cx="0" cy="6350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15375" name="직선 화살표 연결선 17"/>
          <p:cNvCxnSpPr>
            <a:cxnSpLocks noChangeShapeType="1"/>
            <a:stCxn id="15369" idx="2"/>
            <a:endCxn id="15368" idx="0"/>
          </p:cNvCxnSpPr>
          <p:nvPr/>
        </p:nvCxnSpPr>
        <p:spPr bwMode="auto">
          <a:xfrm>
            <a:off x="6889750" y="3668713"/>
            <a:ext cx="7938" cy="6604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15376" name="직선 화살표 연결선 21"/>
          <p:cNvCxnSpPr>
            <a:cxnSpLocks noChangeShapeType="1"/>
            <a:stCxn id="15366" idx="3"/>
            <a:endCxn id="15369" idx="1"/>
          </p:cNvCxnSpPr>
          <p:nvPr/>
        </p:nvCxnSpPr>
        <p:spPr bwMode="auto">
          <a:xfrm>
            <a:off x="4800600" y="3308350"/>
            <a:ext cx="10795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15377" name="직선 화살표 연결선 23"/>
          <p:cNvCxnSpPr>
            <a:cxnSpLocks noChangeShapeType="1"/>
            <a:stCxn id="15367" idx="3"/>
            <a:endCxn id="15366" idx="1"/>
          </p:cNvCxnSpPr>
          <p:nvPr/>
        </p:nvCxnSpPr>
        <p:spPr bwMode="auto">
          <a:xfrm>
            <a:off x="2784475" y="3308350"/>
            <a:ext cx="75565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15378" name="직사각형 12"/>
          <p:cNvSpPr>
            <a:spLocks noChangeArrowheads="1"/>
          </p:cNvSpPr>
          <p:nvPr/>
        </p:nvSpPr>
        <p:spPr bwMode="auto">
          <a:xfrm>
            <a:off x="3516313" y="5516563"/>
            <a:ext cx="2606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이용한 시스템 구성도</a:t>
            </a:r>
          </a:p>
        </p:txBody>
      </p:sp>
    </p:spTree>
  </p:cSld>
  <p:clrMapOvr>
    <a:masterClrMapping/>
  </p:clrMapOvr>
  <p:transition>
    <p:cut/>
  </p:transition>
  <p:timing/>
</p:sld>
</file>

<file path=ppt/slides/slide1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16389" name="직사각형 1"/>
          <p:cNvSpPr>
            <a:spLocks noChangeArrowheads="1"/>
          </p:cNvSpPr>
          <p:nvPr/>
        </p:nvSpPr>
        <p:spPr bwMode="auto">
          <a:xfrm>
            <a:off x="704850" y="1233488"/>
            <a:ext cx="896461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단독 시스템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 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한 곳의 제어대상을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제어하기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RS 232C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통신방식을 사용하며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종래의 릴레이 제어방식을 대체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집중 시스템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여러 제어대상을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제어하기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RS 422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통신방식을 사용하며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 곳의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제어대상이 정지하면 다른 제어대상도 정지하므로 생산성과 신뢰성이 저하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cxnSp>
        <p:nvCxnSpPr>
          <p:cNvPr id="16390" name="직선 연결선 16"/>
          <p:cNvCxnSpPr>
            <a:cxnSpLocks noChangeShapeType="1"/>
          </p:cNvCxnSpPr>
          <p:nvPr/>
        </p:nvCxnSpPr>
        <p:spPr bwMode="auto">
          <a:xfrm>
            <a:off x="1220788" y="2528900"/>
            <a:ext cx="900112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직사각형 1"/>
          <p:cNvSpPr/>
          <p:nvPr/>
        </p:nvSpPr>
        <p:spPr bwMode="auto">
          <a:xfrm>
            <a:off x="3260812" y="3104964"/>
            <a:ext cx="3348372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097264" y="4005064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936776" y="4005064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097016" y="5661248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97264" y="4761148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</a:p>
        </p:txBody>
      </p:sp>
      <p:cxnSp>
        <p:nvCxnSpPr>
          <p:cNvPr id="4" name="직선 화살표 연결선 3"/>
          <p:cNvCxnSpPr/>
          <p:nvPr/>
        </p:nvCxnSpPr>
        <p:spPr bwMode="auto">
          <a:xfrm flipH="1">
            <a:off x="4124908" y="3573016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직선 화살표 연결선 5"/>
          <p:cNvCxnSpPr/>
          <p:nvPr/>
        </p:nvCxnSpPr>
        <p:spPr bwMode="auto">
          <a:xfrm flipH="1" flipV="1">
            <a:off x="3854878" y="3573016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직선 화살표 연결선 16"/>
          <p:cNvCxnSpPr/>
          <p:nvPr/>
        </p:nvCxnSpPr>
        <p:spPr bwMode="auto">
          <a:xfrm flipH="1">
            <a:off x="6069124" y="3573016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/>
          <p:nvPr/>
        </p:nvCxnSpPr>
        <p:spPr bwMode="auto">
          <a:xfrm flipH="1" flipV="1">
            <a:off x="5799094" y="3573016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H="1">
            <a:off x="6123130" y="5229200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/>
          <p:cNvCxnSpPr/>
          <p:nvPr/>
        </p:nvCxnSpPr>
        <p:spPr bwMode="auto">
          <a:xfrm flipH="1" flipV="1">
            <a:off x="5853100" y="5229200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221129" y="36450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68924" y="36450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69024" y="5294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819" y="5294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889104" y="4501598"/>
            <a:ext cx="130318" cy="246850"/>
            <a:chOff x="8301372" y="3645024"/>
            <a:chExt cx="220328" cy="714902"/>
          </a:xfrm>
        </p:grpSpPr>
        <p:cxnSp>
          <p:nvCxnSpPr>
            <p:cNvPr id="15" name="직선 연결선 14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</p:cSld>
  <p:clrMapOvr>
    <a:masterClrMapping/>
  </p:clrMapOvr>
  <p:transition>
    <p:cut/>
  </p:transition>
  <p:timing/>
</p:sld>
</file>

<file path=ppt/slides/slide1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11271" name="직사각형 1"/>
          <p:cNvSpPr>
            <a:spLocks noChangeArrowheads="1"/>
          </p:cNvSpPr>
          <p:nvPr/>
        </p:nvSpPr>
        <p:spPr bwMode="auto">
          <a:xfrm>
            <a:off x="704850" y="1179513"/>
            <a:ext cx="8964613" cy="1385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집중 시스템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② 일부의 기계가 먼 곳에 있고 다중 전송장치가 여러 곳에 분산되어 있는 경우는 배선절감 및 편리성을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위하여 그림과  같이 원격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I/O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모듈을 조합하여 사용한다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3390314" y="2658402"/>
            <a:ext cx="309634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PLC(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)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333883" y="4041068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4020384" y="4041068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6717196" y="4041068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1326096" y="5049180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020384" y="5087967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734077" y="5049180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3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 bwMode="auto">
          <a:xfrm flipH="1">
            <a:off x="2328387" y="454512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직선 화살표 연결선 16"/>
          <p:cNvCxnSpPr/>
          <p:nvPr/>
        </p:nvCxnSpPr>
        <p:spPr bwMode="auto">
          <a:xfrm flipH="1" flipV="1">
            <a:off x="2058357" y="454512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424608" y="46171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2403" y="46171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 flipH="1">
            <a:off x="5129341" y="4581128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 bwMode="auto">
          <a:xfrm flipH="1" flipV="1">
            <a:off x="4859311" y="4581128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225562" y="46531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3357" y="46531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 flipH="1">
            <a:off x="7793637" y="4581128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 flipH="1" flipV="1">
            <a:off x="7523607" y="4581128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889858" y="46531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37653" y="46531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2244198" y="3392996"/>
            <a:ext cx="5391100" cy="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직선 연결선 28"/>
          <p:cNvCxnSpPr>
            <a:stCxn id="6" idx="2"/>
          </p:cNvCxnSpPr>
          <p:nvPr/>
        </p:nvCxnSpPr>
        <p:spPr bwMode="auto">
          <a:xfrm flipH="1">
            <a:off x="4938486" y="3126454"/>
            <a:ext cx="0" cy="51857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직선 연결선 33"/>
          <p:cNvCxnSpPr/>
          <p:nvPr/>
        </p:nvCxnSpPr>
        <p:spPr bwMode="auto">
          <a:xfrm>
            <a:off x="2258712" y="3396907"/>
            <a:ext cx="7787" cy="248117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 flipH="1">
            <a:off x="7624413" y="3416740"/>
            <a:ext cx="0" cy="21377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8" name="그룹 37"/>
          <p:cNvGrpSpPr/>
          <p:nvPr/>
        </p:nvGrpSpPr>
        <p:grpSpPr>
          <a:xfrm>
            <a:off x="2172312" y="3625124"/>
            <a:ext cx="141562" cy="386916"/>
            <a:chOff x="8301372" y="3645024"/>
            <a:chExt cx="220328" cy="714902"/>
          </a:xfrm>
        </p:grpSpPr>
        <p:cxnSp>
          <p:nvCxnSpPr>
            <p:cNvPr id="39" name="직선 연결선 38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1" name="직선 연결선 40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2" name="그룹 41"/>
          <p:cNvGrpSpPr/>
          <p:nvPr/>
        </p:nvGrpSpPr>
        <p:grpSpPr>
          <a:xfrm>
            <a:off x="4852504" y="3647052"/>
            <a:ext cx="141562" cy="386916"/>
            <a:chOff x="8301372" y="3645024"/>
            <a:chExt cx="220328" cy="714902"/>
          </a:xfrm>
        </p:grpSpPr>
        <p:cxnSp>
          <p:nvCxnSpPr>
            <p:cNvPr id="43" name="직선 연결선 42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6" name="그룹 45"/>
          <p:cNvGrpSpPr/>
          <p:nvPr/>
        </p:nvGrpSpPr>
        <p:grpSpPr>
          <a:xfrm>
            <a:off x="7511689" y="3625124"/>
            <a:ext cx="141562" cy="386916"/>
            <a:chOff x="8301372" y="3645024"/>
            <a:chExt cx="220328" cy="714902"/>
          </a:xfrm>
        </p:grpSpPr>
        <p:cxnSp>
          <p:nvCxnSpPr>
            <p:cNvPr id="47" name="직선 연결선 46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8" name="직선 연결선 47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9" name="직선 연결선 48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50" name="TextBox 49"/>
          <p:cNvSpPr txBox="1"/>
          <p:nvPr/>
        </p:nvSpPr>
        <p:spPr>
          <a:xfrm>
            <a:off x="6617988" y="306741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광파이버 케이블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12024" y="3089130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동축 케이블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1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18437" name="직사각형 1"/>
          <p:cNvSpPr>
            <a:spLocks noChangeArrowheads="1"/>
          </p:cNvSpPr>
          <p:nvPr/>
        </p:nvSpPr>
        <p:spPr bwMode="auto">
          <a:xfrm>
            <a:off x="704850" y="1268413"/>
            <a:ext cx="8964613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분산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복합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시스템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① 여러 대의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여러 개의 제어대상을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제어하기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RS 485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최근에는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Ethernet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사용한다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그러나 비교적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정보량이 많은 시스템에서는 비경제적이므로</a:t>
            </a:r>
            <a:endParaRPr lang="en-US" altLang="ko-KR" sz="1400" b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링크 모듈을 조합하여 사용한다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②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상호 관련된 제어신호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인터록 신호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궤환신호 및 수치정보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I/O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모듈을 사용하여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상호간에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송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수신한다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따라서 한 곳의 제어대상이 정지해도 다른 제어대상은 단독제어가 가능하므로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집중 시스템보다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신뢰성이 증대된다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cxnSp>
        <p:nvCxnSpPr>
          <p:cNvPr id="18438" name="직선 연결선 16"/>
          <p:cNvCxnSpPr>
            <a:cxnSpLocks noChangeShapeType="1"/>
          </p:cNvCxnSpPr>
          <p:nvPr/>
        </p:nvCxnSpPr>
        <p:spPr bwMode="auto">
          <a:xfrm>
            <a:off x="3548063" y="1916113"/>
            <a:ext cx="424973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직사각형 7"/>
          <p:cNvSpPr/>
          <p:nvPr/>
        </p:nvSpPr>
        <p:spPr bwMode="auto">
          <a:xfrm>
            <a:off x="7077236" y="5445224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3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130261" y="5445224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226698" y="5445224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226698" y="3753036"/>
            <a:ext cx="183620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 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105386" y="3753036"/>
            <a:ext cx="183620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 3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130261" y="3725416"/>
            <a:ext cx="183620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 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>
            <a:off x="2185665" y="4329100"/>
            <a:ext cx="0" cy="1116124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직선 화살표 연결선 14"/>
          <p:cNvCxnSpPr/>
          <p:nvPr/>
        </p:nvCxnSpPr>
        <p:spPr bwMode="auto">
          <a:xfrm flipH="1" flipV="1">
            <a:off x="1915635" y="4221088"/>
            <a:ext cx="0" cy="1116124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281886" y="49771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29681" y="49771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 bwMode="auto">
          <a:xfrm>
            <a:off x="5172703" y="4257092"/>
            <a:ext cx="14453" cy="1116124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H="1" flipV="1">
            <a:off x="4902673" y="4221088"/>
            <a:ext cx="0" cy="115212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268924" y="50131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6719" y="50131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 flipH="1">
            <a:off x="8117493" y="4329100"/>
            <a:ext cx="0" cy="1080120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H="1" flipV="1">
            <a:off x="7847463" y="4329100"/>
            <a:ext cx="0" cy="1080120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7213714" y="5049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61509" y="5049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29141" y="427335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29141" y="45962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 bwMode="auto">
          <a:xfrm flipH="1" flipV="1">
            <a:off x="4628964" y="4193468"/>
            <a:ext cx="0" cy="739570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직선 화살표 연결선 38"/>
          <p:cNvCxnSpPr/>
          <p:nvPr/>
        </p:nvCxnSpPr>
        <p:spPr bwMode="auto">
          <a:xfrm flipH="1" flipV="1">
            <a:off x="2900772" y="4193468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 flipH="1">
            <a:off x="4412940" y="4206574"/>
            <a:ext cx="0" cy="418942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직선 연결선 43"/>
          <p:cNvCxnSpPr/>
          <p:nvPr/>
        </p:nvCxnSpPr>
        <p:spPr bwMode="auto">
          <a:xfrm flipH="1">
            <a:off x="2684748" y="4227412"/>
            <a:ext cx="0" cy="705626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직선 연결선 45"/>
          <p:cNvCxnSpPr/>
          <p:nvPr/>
        </p:nvCxnSpPr>
        <p:spPr bwMode="auto">
          <a:xfrm>
            <a:off x="2896669" y="4625516"/>
            <a:ext cx="1530785" cy="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>
            <a:off x="2688377" y="4926654"/>
            <a:ext cx="1940587" cy="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6317473" y="42959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17473" y="46188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 bwMode="auto">
          <a:xfrm flipH="1" flipV="1">
            <a:off x="7617296" y="4216112"/>
            <a:ext cx="0" cy="739570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직선 화살표 연결선 55"/>
          <p:cNvCxnSpPr/>
          <p:nvPr/>
        </p:nvCxnSpPr>
        <p:spPr bwMode="auto">
          <a:xfrm flipH="1" flipV="1">
            <a:off x="5889104" y="4216112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 flipH="1">
            <a:off x="7401272" y="4229218"/>
            <a:ext cx="0" cy="418942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 flipH="1">
            <a:off x="5673080" y="4250056"/>
            <a:ext cx="0" cy="705626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직선 연결선 58"/>
          <p:cNvCxnSpPr/>
          <p:nvPr/>
        </p:nvCxnSpPr>
        <p:spPr bwMode="auto">
          <a:xfrm>
            <a:off x="5885001" y="4648160"/>
            <a:ext cx="1530785" cy="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0" name="직선 연결선 59"/>
          <p:cNvCxnSpPr/>
          <p:nvPr/>
        </p:nvCxnSpPr>
        <p:spPr bwMode="auto">
          <a:xfrm>
            <a:off x="5676709" y="4949298"/>
            <a:ext cx="1940587" cy="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</p:cSld>
  <p:clrMapOvr>
    <a:masterClrMapping/>
  </p:clrMapOvr>
  <p:transition>
    <p:cut/>
  </p:transition>
  <p:timing/>
</p:sld>
</file>

<file path=ppt/slides/slide1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19461" name="직사각형 1"/>
          <p:cNvSpPr>
            <a:spLocks noChangeArrowheads="1"/>
          </p:cNvSpPr>
          <p:nvPr/>
        </p:nvSpPr>
        <p:spPr bwMode="auto">
          <a:xfrm>
            <a:off x="704850" y="1179513"/>
            <a:ext cx="896461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계층 시스템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대형 컴퓨터와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간을 결합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(network)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생산정보의 종합적인 관리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운용까지도 제어하는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총체적 제어 시스템이다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cxnSp>
        <p:nvCxnSpPr>
          <p:cNvPr id="19462" name="직선 연결선 16"/>
          <p:cNvCxnSpPr>
            <a:cxnSpLocks noChangeShapeType="1"/>
          </p:cNvCxnSpPr>
          <p:nvPr/>
        </p:nvCxnSpPr>
        <p:spPr bwMode="auto">
          <a:xfrm>
            <a:off x="1031875" y="2060575"/>
            <a:ext cx="3273425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직사각형 7"/>
          <p:cNvSpPr/>
          <p:nvPr/>
        </p:nvSpPr>
        <p:spPr bwMode="auto">
          <a:xfrm>
            <a:off x="4736976" y="5004792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3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765984" y="5033820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12540" y="5004792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12540" y="4032684"/>
            <a:ext cx="183620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 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765126" y="4032684"/>
            <a:ext cx="183620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 3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765984" y="4034092"/>
            <a:ext cx="1836204" cy="46805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PLC 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 bwMode="auto">
          <a:xfrm flipH="1">
            <a:off x="1878225" y="452976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직선 화살표 연결선 42"/>
          <p:cNvCxnSpPr/>
          <p:nvPr/>
        </p:nvCxnSpPr>
        <p:spPr bwMode="auto">
          <a:xfrm flipH="1" flipV="1">
            <a:off x="1608195" y="452976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974446" y="46017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2241" y="46017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 bwMode="auto">
          <a:xfrm flipH="1">
            <a:off x="5849421" y="4536740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/>
          <p:cNvCxnSpPr/>
          <p:nvPr/>
        </p:nvCxnSpPr>
        <p:spPr bwMode="auto">
          <a:xfrm flipH="1" flipV="1">
            <a:off x="5579391" y="4536740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4945642" y="46087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93437" y="46087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 bwMode="auto">
          <a:xfrm flipH="1">
            <a:off x="3844430" y="452976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직선 화살표 연결선 50"/>
          <p:cNvCxnSpPr/>
          <p:nvPr/>
        </p:nvCxnSpPr>
        <p:spPr bwMode="auto">
          <a:xfrm flipH="1" flipV="1">
            <a:off x="3574400" y="452976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940651" y="46017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88446" y="46017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951402" y="2658402"/>
            <a:ext cx="1634582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서버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급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 컴퓨터</a:t>
            </a:r>
          </a:p>
        </p:txBody>
      </p:sp>
      <p:cxnSp>
        <p:nvCxnSpPr>
          <p:cNvPr id="55" name="직선 연결선 54"/>
          <p:cNvCxnSpPr/>
          <p:nvPr/>
        </p:nvCxnSpPr>
        <p:spPr bwMode="auto">
          <a:xfrm>
            <a:off x="1844790" y="3392996"/>
            <a:ext cx="3781099" cy="23744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직선 연결선 55"/>
          <p:cNvCxnSpPr/>
          <p:nvPr/>
        </p:nvCxnSpPr>
        <p:spPr bwMode="auto">
          <a:xfrm flipH="1">
            <a:off x="3768693" y="3155482"/>
            <a:ext cx="0" cy="462666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>
            <a:off x="1844554" y="3396907"/>
            <a:ext cx="7787" cy="248117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 flipH="1">
            <a:off x="5608048" y="3416740"/>
            <a:ext cx="0" cy="21377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59" name="그룹 58"/>
          <p:cNvGrpSpPr/>
          <p:nvPr/>
        </p:nvGrpSpPr>
        <p:grpSpPr>
          <a:xfrm>
            <a:off x="1758154" y="3589120"/>
            <a:ext cx="141562" cy="386916"/>
            <a:chOff x="8301372" y="3645024"/>
            <a:chExt cx="220328" cy="714902"/>
          </a:xfrm>
        </p:grpSpPr>
        <p:cxnSp>
          <p:nvCxnSpPr>
            <p:cNvPr id="60" name="직선 연결선 59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1" name="직선 연결선 60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2" name="직선 연결선 61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63" name="그룹 62"/>
          <p:cNvGrpSpPr/>
          <p:nvPr/>
        </p:nvGrpSpPr>
        <p:grpSpPr>
          <a:xfrm>
            <a:off x="3676909" y="3611048"/>
            <a:ext cx="141562" cy="386916"/>
            <a:chOff x="8301372" y="3645024"/>
            <a:chExt cx="220328" cy="714902"/>
          </a:xfrm>
        </p:grpSpPr>
        <p:cxnSp>
          <p:nvCxnSpPr>
            <p:cNvPr id="64" name="직선 연결선 63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5" name="직선 연결선 64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6" name="직선 연결선 65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67" name="그룹 66"/>
          <p:cNvGrpSpPr/>
          <p:nvPr/>
        </p:nvGrpSpPr>
        <p:grpSpPr>
          <a:xfrm>
            <a:off x="5513355" y="3589120"/>
            <a:ext cx="141562" cy="386916"/>
            <a:chOff x="8301372" y="3645024"/>
            <a:chExt cx="220328" cy="714902"/>
          </a:xfrm>
        </p:grpSpPr>
        <p:cxnSp>
          <p:nvCxnSpPr>
            <p:cNvPr id="68" name="직선 연결선 67"/>
            <p:cNvCxnSpPr/>
            <p:nvPr/>
          </p:nvCxnSpPr>
          <p:spPr bwMode="auto">
            <a:xfrm flipH="1">
              <a:off x="8301372" y="364502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9" name="직선 연결선 68"/>
            <p:cNvCxnSpPr/>
            <p:nvPr/>
          </p:nvCxnSpPr>
          <p:spPr bwMode="auto">
            <a:xfrm flipH="1">
              <a:off x="8301372" y="3886200"/>
              <a:ext cx="220328" cy="226876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70" name="직선 연결선 69"/>
            <p:cNvCxnSpPr/>
            <p:nvPr/>
          </p:nvCxnSpPr>
          <p:spPr bwMode="auto">
            <a:xfrm flipH="1">
              <a:off x="8341680" y="3891874"/>
              <a:ext cx="180020" cy="468052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1" name="TextBox 70"/>
          <p:cNvSpPr txBox="1"/>
          <p:nvPr/>
        </p:nvSpPr>
        <p:spPr>
          <a:xfrm>
            <a:off x="4484948" y="312122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광파이버 케이블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97866" y="3089130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동축 케이블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545288" y="5013176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제어대상 기계 </a:t>
            </a: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4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7573438" y="4041068"/>
            <a:ext cx="1836204" cy="46805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원격 </a:t>
            </a:r>
            <a:r>
              <a:rPr lang="en-US" altLang="ko-KR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I/O </a:t>
            </a: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모듈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84" name="직선 화살표 연결선 83"/>
          <p:cNvCxnSpPr/>
          <p:nvPr/>
        </p:nvCxnSpPr>
        <p:spPr bwMode="auto">
          <a:xfrm flipH="1">
            <a:off x="8657733" y="454512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직선 화살표 연결선 84"/>
          <p:cNvCxnSpPr/>
          <p:nvPr/>
        </p:nvCxnSpPr>
        <p:spPr bwMode="auto">
          <a:xfrm flipH="1" flipV="1">
            <a:off x="8387703" y="4545124"/>
            <a:ext cx="0" cy="43204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7753954" y="46171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801749" y="46171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53300" y="3553271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en-US" altLang="ko-KR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PLC</a:t>
            </a:r>
            <a:r>
              <a:rPr lang="ko-KR" altLang="en-US" sz="14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간 데이터 링크</a:t>
            </a:r>
            <a:endParaRPr lang="ko-KR" altLang="en-US" sz="140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 bwMode="auto">
          <a:xfrm>
            <a:off x="704850" y="3744647"/>
            <a:ext cx="6948450" cy="0"/>
          </a:xfrm>
          <a:prstGeom prst="line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grpSp>
        <p:nvGrpSpPr>
          <p:cNvPr id="11274" name="그룹 11273"/>
          <p:cNvGrpSpPr/>
          <p:nvPr/>
        </p:nvGrpSpPr>
        <p:grpSpPr>
          <a:xfrm>
            <a:off x="6609184" y="4199553"/>
            <a:ext cx="972108" cy="165549"/>
            <a:chOff x="6313743" y="4055579"/>
            <a:chExt cx="1195541" cy="309524"/>
          </a:xfrm>
        </p:grpSpPr>
        <p:cxnSp>
          <p:nvCxnSpPr>
            <p:cNvPr id="100" name="직선 연결선 99"/>
            <p:cNvCxnSpPr/>
            <p:nvPr/>
          </p:nvCxnSpPr>
          <p:spPr bwMode="auto">
            <a:xfrm rot="10800000">
              <a:off x="6649767" y="4256393"/>
              <a:ext cx="859517" cy="108710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1" name="직선 연결선 100"/>
            <p:cNvCxnSpPr/>
            <p:nvPr/>
          </p:nvCxnSpPr>
          <p:spPr bwMode="auto">
            <a:xfrm flipH="1">
              <a:off x="6621617" y="4164289"/>
              <a:ext cx="551643" cy="80577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2" name="직선 연결선 101"/>
            <p:cNvCxnSpPr/>
            <p:nvPr/>
          </p:nvCxnSpPr>
          <p:spPr bwMode="auto">
            <a:xfrm rot="10800000">
              <a:off x="6313743" y="4055579"/>
              <a:ext cx="859517" cy="108710"/>
            </a:xfrm>
            <a:prstGeom prst="line">
              <a:avLst/>
            </a:prstGeom>
            <a:solidFill>
              <a:srgbClr val="99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</p:cSld>
  <p:clrMapOvr>
    <a:masterClrMapping/>
  </p:clrMapOvr>
  <p:transition>
    <p:cut/>
  </p:transition>
  <p:timing/>
</p:sld>
</file>

<file path=ppt/slides/slide1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0485" name="직사각형 1"/>
          <p:cNvSpPr>
            <a:spLocks noChangeArrowheads="1"/>
          </p:cNvSpPr>
          <p:nvPr/>
        </p:nvSpPr>
        <p:spPr bwMode="auto">
          <a:xfrm>
            <a:off x="704850" y="1268413"/>
            <a:ext cx="8964613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적정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국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 전송속도에 따라 통신 케이블에 접속할 적정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국은 제한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(RS485 = 5~6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국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방법에 따른 차이점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• remote  : 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있는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없는 여러 대의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제어한다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• link      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서로 다른 장치를 제어하는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상호간을 제어한다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• network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하나의 통신망에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상호간을 제어한다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미국에서 발달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관련된 네트워크 분류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정보의 내용 및 그 용도에 따라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•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정보계 네트워크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CIM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진전과 함께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 상위 컴퓨터 시스템과 상호 통신하는 경우가 증가되고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있으며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OA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계를 중심으로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Ethernet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방식이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업계의 표준이 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컨트롤러 상호간의 네트워크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지역에 따라 보급되고 있는 기술이 다르며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유럽지역에서는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Siemens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회사에서 개발된 </a:t>
            </a:r>
            <a:r>
              <a:rPr lang="en-US" altLang="ko-KR" sz="1400" b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Profibus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방식이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유럽 표준규격으로 되어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북미지역에서는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Allen-Bradley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개발한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ControlNet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방식이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주목받고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I/O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 네트워크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배선 절감과 시공 절감에 대한 네트워크의 개방화가 추진되고 있으며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유럽지역에서는 </a:t>
            </a:r>
            <a:r>
              <a:rPr lang="en-US" altLang="ko-KR" sz="1400" b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Profibus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방식이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유럽 표준규격으로 되어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북미지역에서는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Allen-Bradley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개발한 </a:t>
            </a:r>
            <a:r>
              <a:rPr lang="en-US" altLang="ko-KR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DeviceNet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방식이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업계의 표준이 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</p:cSld>
  <p:clrMapOvr>
    <a:masterClrMapping/>
  </p:clrMapOvr>
  <p:transition>
    <p:cut/>
  </p:transition>
  <p:timing/>
</p:sld>
</file>

<file path=ppt/slides/slide1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1509" name="직사각형 1"/>
          <p:cNvSpPr>
            <a:spLocks noChangeArrowheads="1"/>
          </p:cNvSpPr>
          <p:nvPr/>
        </p:nvSpPr>
        <p:spPr bwMode="auto">
          <a:xfrm>
            <a:off x="704850" y="1268413"/>
            <a:ext cx="910907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 방식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직렬 인터페이스 방식에는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RS 232C(Recommanded Standard 232C), RS 422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RS 485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등이 있고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병렬 인터페이스 방식에는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GPIB(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주로 계측기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센트로닉스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프린터 인터페이스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등이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64290"/>
              </p:ext>
            </p:extLst>
          </p:nvPr>
        </p:nvGraphicFramePr>
        <p:xfrm>
          <a:off x="957263" y="2420938"/>
          <a:ext cx="8461375" cy="3744917"/>
        </p:xfrm>
        <a:graphic>
          <a:graphicData uri="http://schemas.openxmlformats.org/drawingml/2006/table">
            <a:tbl>
              <a:tblPr/>
              <a:tblGrid>
                <a:gridCol w="1467539"/>
                <a:gridCol w="1467539"/>
                <a:gridCol w="1927226"/>
                <a:gridCol w="1927226"/>
                <a:gridCol w="1671845"/>
              </a:tblGrid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 err="1">
                          <a:latin typeface="HY견고딕" pitchFamily="18" charset="-127"/>
                          <a:ea typeface="HY견고딕" pitchFamily="18" charset="-127"/>
                        </a:rPr>
                        <a:t>특 성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</a:rPr>
                        <a:t>RS 232C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</a:rPr>
                        <a:t>RS 422/ RS 485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</a:rPr>
                        <a:t>RS 423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최대전송거리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30m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1.5km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1.5km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row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데이터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“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1” 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마크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-1.5～-25V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 i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V</a:t>
                      </a:r>
                      <a:r>
                        <a:rPr lang="en-US" sz="1200" b="0" i="1" baseline="-2500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 &gt; </a:t>
                      </a:r>
                      <a:r>
                        <a:rPr lang="en-US" sz="1200" b="0" i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V</a:t>
                      </a:r>
                      <a:r>
                        <a:rPr lang="en-US" sz="1200" b="0" i="1" baseline="-2500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B</a:t>
                      </a:r>
                      <a:endParaRPr lang="en-US" sz="1200" b="0">
                        <a:latin typeface="HY견고딕" pitchFamily="18" charset="-127"/>
                        <a:ea typeface="HY견고딕" pitchFamily="18" charset="-127"/>
                        <a:cs typeface="Microsoft Himalaya" panose="01010100010101010101" pitchFamily="2" charset="0"/>
                      </a:endParaRP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 i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V</a:t>
                      </a:r>
                      <a:r>
                        <a:rPr lang="en-US" sz="1200" b="0" i="1" baseline="-2500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-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“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2” 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여백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+1.5～+25V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 i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V</a:t>
                      </a:r>
                      <a:r>
                        <a:rPr lang="en-US" sz="1200" b="0" i="1" baseline="-2500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 &lt; </a:t>
                      </a:r>
                      <a:r>
                        <a:rPr lang="en-US" sz="1200" b="0" i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V</a:t>
                      </a:r>
                      <a:r>
                        <a:rPr lang="en-US" sz="1200" b="0" i="1" baseline="-2500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B</a:t>
                      </a:r>
                      <a:endParaRPr lang="en-US" sz="1200" b="0">
                        <a:latin typeface="HY견고딕" pitchFamily="18" charset="-127"/>
                        <a:ea typeface="HY견고딕" pitchFamily="18" charset="-127"/>
                        <a:cs typeface="Microsoft Himalaya" panose="01010100010101010101" pitchFamily="2" charset="0"/>
                      </a:endParaRP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 i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V</a:t>
                      </a:r>
                      <a:r>
                        <a:rPr lang="en-US" sz="1200" b="0" i="1" baseline="-2500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+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최소 수신전압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1.5V(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절대치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)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100mV(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차동치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)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100mV(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차동치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)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단락전류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100mA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100mA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100mA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누설전류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l-G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300μ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l-G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100μ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l-G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100μ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A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전송형태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 err="1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불평형</a:t>
                      </a:r>
                      <a:endParaRPr lang="ko-KR" altLang="en-US" sz="1200" b="0">
                        <a:latin typeface="HY견고딕" pitchFamily="18" charset="-127"/>
                        <a:ea typeface="HY견고딕" pitchFamily="18" charset="-127"/>
                        <a:cs typeface="Microsoft Himalaya" panose="01010100010101010101" pitchFamily="2" charset="0"/>
                      </a:endParaRP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평형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불평형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rowSpan="2"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전 송 률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～15m：20Kbps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～12m：10Mbps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～10m：300Kbps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gridSpan="2"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～1km：3Kbps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～1.2km：1Mbps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～1km：3Kbps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447">
                <a:tc gridSpan="2">
                  <a:txBody>
                    <a:bodyPr vert="horz" wrap="square"/>
                    <a:lstStyle/>
                    <a:p>
                      <a:pPr algn="ctr"/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필요 배선수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3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선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(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R, T, G)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4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선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(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R+, T+, R-, T-)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2</a:t>
                      </a:r>
                      <a:r>
                        <a:rPr lang="ko-KR" alt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선</a:t>
                      </a:r>
                      <a:r>
                        <a:rPr lang="en-US" altLang="ko-KR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(</a:t>
                      </a:r>
                      <a:r>
                        <a:rPr lang="en-US" sz="1200" b="0">
                          <a:latin typeface="HY견고딕" pitchFamily="18" charset="-127"/>
                          <a:ea typeface="HY견고딕" pitchFamily="18" charset="-127"/>
                          <a:cs typeface="Microsoft Himalaya" panose="01010100010101010101" pitchFamily="2" charset="0"/>
                        </a:rPr>
                        <a:t>R+T+, R-T-)</a:t>
                      </a:r>
                    </a:p>
                  </a:txBody>
                  <a:tcPr marL="67736" marR="67736" marT="33872" marB="3387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73" name="직사각형 12"/>
          <p:cNvSpPr>
            <a:spLocks noChangeArrowheads="1"/>
          </p:cNvSpPr>
          <p:nvPr/>
        </p:nvSpPr>
        <p:spPr bwMode="auto">
          <a:xfrm>
            <a:off x="3516313" y="6218238"/>
            <a:ext cx="30924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EIA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직렬 인터페이스 방식의 비교표</a:t>
            </a:r>
          </a:p>
        </p:txBody>
      </p:sp>
    </p:spTree>
  </p:cSld>
  <p:clrMapOvr>
    <a:masterClrMapping/>
  </p:clrMapOvr>
  <p:transition>
    <p:cut/>
  </p:transition>
  <p:timing/>
</p:sld>
</file>

<file path=ppt/slides/slide1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2533" name="직사각형 1"/>
          <p:cNvSpPr>
            <a:spLocks noChangeArrowheads="1"/>
          </p:cNvSpPr>
          <p:nvPr/>
        </p:nvSpPr>
        <p:spPr bwMode="auto">
          <a:xfrm>
            <a:off x="704850" y="1268413"/>
            <a:ext cx="914400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직렬 인터페이스 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RS 232C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(Peer to Peer)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불평형 케이블을 사용하여 접지에 대한 전위차 형태를 신호로 취하여 통신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EIA(Eletronic Industries Association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：미국 전자공업협회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표준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내용은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CCITT(International Telegraph and Telephone Consultive Committee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：국제전신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전화자문위원회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권고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V.24(DTE/DCE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Data Terminal Equipment/Data circuit-Terminating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Equipment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간의 상호접속을 정의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V.28(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불평형 복류 상호 접속회로의 전기특성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의하여 규정되며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커넥터의 핀 배열은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ISO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규격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IS2110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준하고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22534" name="직사각형 12"/>
          <p:cNvSpPr>
            <a:spLocks noChangeArrowheads="1"/>
          </p:cNvSpPr>
          <p:nvPr/>
        </p:nvSpPr>
        <p:spPr bwMode="auto">
          <a:xfrm>
            <a:off x="3476625" y="5481638"/>
            <a:ext cx="333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EIA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직렬 인터페이스 방식의 접속 방법</a:t>
            </a:r>
          </a:p>
        </p:txBody>
      </p:sp>
      <p:pic>
        <p:nvPicPr>
          <p:cNvPr id="22535" name="_x115129096" descr="DRW00000c4433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6763" y="3644900"/>
            <a:ext cx="5903912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직사각형 15"/>
          <p:cNvSpPr>
            <a:spLocks noChangeArrowheads="1"/>
          </p:cNvSpPr>
          <p:nvPr/>
        </p:nvSpPr>
        <p:spPr bwMode="auto">
          <a:xfrm>
            <a:off x="2738438" y="4868863"/>
            <a:ext cx="451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굴림" charset="-127"/>
                <a:ea typeface="굴림" charset="-127"/>
              </a:rPr>
              <a:t>RS 232C                                                   RS 422</a:t>
            </a:r>
            <a:endParaRPr lang="ko-KR" altLang="en-US" sz="1400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2537" name="타원 16"/>
          <p:cNvSpPr>
            <a:spLocks noChangeArrowheads="1"/>
          </p:cNvSpPr>
          <p:nvPr/>
        </p:nvSpPr>
        <p:spPr bwMode="auto">
          <a:xfrm>
            <a:off x="6500813" y="3641725"/>
            <a:ext cx="539750" cy="504825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2538" name="사각형 설명선 18"/>
          <p:cNvSpPr>
            <a:spLocks noChangeArrowheads="1"/>
          </p:cNvSpPr>
          <p:nvPr/>
        </p:nvSpPr>
        <p:spPr bwMode="auto">
          <a:xfrm>
            <a:off x="812800" y="5624513"/>
            <a:ext cx="2447925" cy="973137"/>
          </a:xfrm>
          <a:prstGeom prst="wedgeRectCallout">
            <a:avLst>
              <a:gd name="adj1" fmla="val 42292"/>
              <a:gd name="adj2" fmla="val -100458"/>
            </a:avLst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데이터 전송속도가 늦다</a:t>
            </a:r>
            <a:endParaRPr lang="en-US" altLang="ko-KR" sz="12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데이터 전송거리가 짧다</a:t>
            </a: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(15 ft.)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외부영향을 받기 쉽다</a:t>
            </a: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</p:cSld>
  <p:clrMapOvr>
    <a:masterClrMapping/>
  </p:clrMapOvr>
  <p:transition>
    <p:cut/>
  </p:transition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68338" y="908050"/>
            <a:ext cx="9145587" cy="558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공압기술의 제어 방법에 따른 분류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1)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공압만 사용하여 구동요소를 조작시  제어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마스터 밸브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기계조작 밸브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밸브 및 수동조작 밸브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2)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 밸브를 사용하여 구동요소를 조작시 제어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구동요소와 전자 밸브를 제외하고는 모두 전기 전자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부품을 사용하는 전기공압제어 방법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전기제어의 장점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응답이 빠름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소형이면서 확실한 동작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가는 전선으로  원격 조작이 간단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전기제어의 단점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전기의 스파크에 의한 인화나 폭발의 위험성이 있는 장소는 위험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특징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전기공압회로는 전기 스위치와 솔레노이드 밸브 및 릴레이 등을 사용하여 제어회로를 구성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일반적으로 배선과 배관을 함께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전체적인 회로도의 구성은 위 부분에 공압회로도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(+)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표시하고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아래 부분에 전기제어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(-)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표시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a․b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접점과 각종 스위치로 구성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공압회로도는 제어 밸브와 실린더 사이에만 배관하여 간소화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</p:cSld>
  <p:clrMapOvr>
    <a:masterClrMapping/>
  </p:clrMapOvr>
  <p:transition>
    <p:cut/>
  </p:transition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9458" name="Picture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700" y="4005064"/>
            <a:ext cx="2492374" cy="220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12033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3.4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</a:p>
        </p:txBody>
      </p:sp>
      <p:sp>
        <p:nvSpPr>
          <p:cNvPr id="19461" name="직사각형 14"/>
          <p:cNvSpPr>
            <a:spLocks noChangeArrowheads="1"/>
          </p:cNvSpPr>
          <p:nvPr/>
        </p:nvSpPr>
        <p:spPr bwMode="auto">
          <a:xfrm>
            <a:off x="668338" y="1266440"/>
            <a:ext cx="889317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동작 과정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기본 구조                                       그림 기호     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도면                                                  회로도 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462" name="그림 235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9344" y="3969059"/>
            <a:ext cx="3724096" cy="20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Rectangle 23"/>
          <p:cNvSpPr>
            <a:spLocks noChangeArrowheads="1"/>
          </p:cNvSpPr>
          <p:nvPr/>
        </p:nvSpPr>
        <p:spPr bwMode="auto">
          <a:xfrm>
            <a:off x="444500" y="1757363"/>
            <a:ext cx="990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latinLnBrk="1"/>
            <a:endParaRPr lang="en-US" altLang="ko-KR" sz="1000">
              <a:solidFill>
                <a:srgbClr val="000000"/>
              </a:solidFill>
            </a:endParaRPr>
          </a:p>
          <a:p>
            <a:pPr algn="ctr"/>
            <a:r>
              <a:rPr lang="en-US" altLang="ko-KR" sz="1000">
                <a:solidFill>
                  <a:srgbClr val="000000"/>
                </a:solidFill>
              </a:rPr>
              <a:t>	</a:t>
            </a:r>
            <a:r>
              <a:rPr lang="en-US" altLang="ko-KR" sz="1000">
                <a:solidFill>
                  <a:srgbClr val="000000"/>
                </a:solidFill>
                <a:ea typeface="휴먼명조" pitchFamily="2" charset="-127"/>
              </a:rPr>
              <a:t> </a:t>
            </a:r>
            <a:endParaRPr lang="en-US" altLang="ko-KR"/>
          </a:p>
        </p:txBody>
      </p:sp>
      <p:pic>
        <p:nvPicPr>
          <p:cNvPr id="194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863" y="1412875"/>
            <a:ext cx="5202237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2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3557" name="직사각형 1"/>
          <p:cNvSpPr>
            <a:spLocks noChangeArrowheads="1"/>
          </p:cNvSpPr>
          <p:nvPr/>
        </p:nvSpPr>
        <p:spPr bwMode="auto">
          <a:xfrm>
            <a:off x="704850" y="1268413"/>
            <a:ext cx="896461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직렬 인터페이스 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RS 422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(Multi-Drop)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다른 기기와의 통신을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선 케이블 및 평형케이블로 접속하여 실현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RS 232C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방식보다 외부 노이즈 영향에 훨씬 강하다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하나의 송신기에 대하여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대의 수신기를 접속할 수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하나의 네트워크에서 마스터 기능을 수행하면서 데이터통신을 제어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 방식을 이용하므로 데이터의 송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수신은 동시에 실현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pic>
        <p:nvPicPr>
          <p:cNvPr id="23558" name="_x115047536" descr="DRW00000c4433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5713" y="3321050"/>
            <a:ext cx="5765800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타원 16"/>
          <p:cNvSpPr>
            <a:spLocks noChangeArrowheads="1"/>
          </p:cNvSpPr>
          <p:nvPr/>
        </p:nvSpPr>
        <p:spPr bwMode="auto">
          <a:xfrm>
            <a:off x="2686050" y="4400550"/>
            <a:ext cx="603250" cy="612775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2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4581" name="직사각형 1"/>
          <p:cNvSpPr>
            <a:spLocks noChangeArrowheads="1"/>
          </p:cNvSpPr>
          <p:nvPr/>
        </p:nvSpPr>
        <p:spPr bwMode="auto">
          <a:xfrm>
            <a:off x="704850" y="1268413"/>
            <a:ext cx="8964613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직렬 인터페이스 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RS 485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(Multi-Master)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RS 422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방식의 몇 가지 전기적 규격을 변경한 것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송신기와 수신기가 내장된 트랜시버 장치를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선 케이블을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최대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까지 상호 접속할 수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각각의 네트워크가 마스터가 되어 상호간에 송신과 수신이 교대로 실현되는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 통신을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각각의 장치에 의하여 데이터 통신이 제어된다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</p:txBody>
      </p:sp>
      <p:pic>
        <p:nvPicPr>
          <p:cNvPr id="24582" name="_x115140136" descr="DRW00000c4433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6513" y="3644900"/>
            <a:ext cx="5345112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타원 16"/>
          <p:cNvSpPr>
            <a:spLocks noChangeArrowheads="1"/>
          </p:cNvSpPr>
          <p:nvPr/>
        </p:nvSpPr>
        <p:spPr bwMode="auto">
          <a:xfrm>
            <a:off x="4089400" y="5842000"/>
            <a:ext cx="755650" cy="6477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4584" name="타원 17"/>
          <p:cNvSpPr>
            <a:spLocks noChangeArrowheads="1"/>
          </p:cNvSpPr>
          <p:nvPr/>
        </p:nvSpPr>
        <p:spPr bwMode="auto">
          <a:xfrm>
            <a:off x="6969125" y="5842000"/>
            <a:ext cx="755650" cy="6477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4585" name="타원 18"/>
          <p:cNvSpPr>
            <a:spLocks noChangeArrowheads="1"/>
          </p:cNvSpPr>
          <p:nvPr/>
        </p:nvSpPr>
        <p:spPr bwMode="auto">
          <a:xfrm>
            <a:off x="5565775" y="5876925"/>
            <a:ext cx="755650" cy="6477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2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5605" name="직사각형 1"/>
          <p:cNvSpPr>
            <a:spLocks noChangeArrowheads="1"/>
          </p:cNvSpPr>
          <p:nvPr/>
        </p:nvSpPr>
        <p:spPr bwMode="auto">
          <a:xfrm>
            <a:off x="704850" y="1196975"/>
            <a:ext cx="903605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병렬 인터페이스 방식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발전사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• HP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사가 디지털로 제어되는 계측기 상호간의 통신을 표준화하기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HPIB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(Hewlett Parkard Interface  Bus)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라는 통신 및 제어 버스를 개발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• IEEE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HPIB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대한 표준안을 정립한 것이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GPIB(General Purpose Interface Bus)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IEEE 488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이라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특징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단일 인터페이스를 사용하여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전체 전송거리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20m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이내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IBM-PC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최대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15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기기를 제어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• GPIB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연결된 계측기는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14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개나 되는 다른 버스장치에 데이터나 명령어를 보낼 수 있음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• 3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선식 비동기 핸드 쉐이크 방식으로 데이터 전송을 제어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전송속도는 약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250Kbyte/sec(2MB/sec)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제한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프린터나 디스크 드라이버와 같은 여러 형태의 기기를 사용하는 데 충분한 속도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</p:cSld>
  <p:clrMapOvr>
    <a:masterClrMapping/>
  </p:clrMapOvr>
  <p:transition>
    <p:cut/>
  </p:transition>
  <p:timing/>
</p:sld>
</file>

<file path=ppt/slides/slide2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6629" name="직사각형 1"/>
          <p:cNvSpPr>
            <a:spLocks noChangeArrowheads="1"/>
          </p:cNvSpPr>
          <p:nvPr/>
        </p:nvSpPr>
        <p:spPr bwMode="auto">
          <a:xfrm>
            <a:off x="704850" y="1268413"/>
            <a:ext cx="91090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 방식</a:t>
            </a:r>
          </a:p>
        </p:txBody>
      </p:sp>
      <p:pic>
        <p:nvPicPr>
          <p:cNvPr id="2663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175" y="1881188"/>
            <a:ext cx="3862388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2750" y="1900238"/>
            <a:ext cx="3781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2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7653" name="직사각형 1"/>
          <p:cNvSpPr>
            <a:spLocks noChangeArrowheads="1"/>
          </p:cNvSpPr>
          <p:nvPr/>
        </p:nvSpPr>
        <p:spPr bwMode="auto">
          <a:xfrm>
            <a:off x="704850" y="1268413"/>
            <a:ext cx="91090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 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– signal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선 </a:t>
            </a:r>
          </a:p>
        </p:txBody>
      </p:sp>
      <p:sp>
        <p:nvSpPr>
          <p:cNvPr id="27654" name="직사각형 3"/>
          <p:cNvSpPr>
            <a:spLocks noChangeArrowheads="1"/>
          </p:cNvSpPr>
          <p:nvPr/>
        </p:nvSpPr>
        <p:spPr bwMode="auto">
          <a:xfrm>
            <a:off x="920750" y="1592263"/>
            <a:ext cx="8928100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TXD(Transmit Data)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비동기식 직렬통신 장치가 외부 장치로 정보 송신시 데이터가 나오는 신호선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RXD(Receive Data)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 장치에서 들어오는 직렬통신 데이터를 입력받는 신호선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RTS(Ready To Send)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컴퓨터와 같은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DTE(Data Terminal Equipment)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장치가 모뎀 또는 프린터와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같은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DCE(Data Communication Equipment)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장치에게 데이터를 받을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준비가 됐음을 나타내는 신호선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CTS(Clear To Send)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모뎀 또는 프린터와 같은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DCE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장치가 컴퓨터와 같은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DTE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장치에게 데이터를 받을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준비가 됐음을 나타내는 신호선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DTR(Data Terminal Ready)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컴퓨터 또는 터미널이 모뎀에게 자신이 송수신 가능한 상태임을 알리는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신호선이며 일반적으로 컴퓨터등이 전원 인가후 통신 포트를 초기화한 후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이신호를 출력시킨다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8677" name="직사각형 1"/>
          <p:cNvSpPr>
            <a:spLocks noChangeArrowheads="1"/>
          </p:cNvSpPr>
          <p:nvPr/>
        </p:nvSpPr>
        <p:spPr bwMode="auto">
          <a:xfrm>
            <a:off x="704850" y="1268413"/>
            <a:ext cx="9109075" cy="36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 방식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signal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선 </a:t>
            </a:r>
          </a:p>
        </p:txBody>
      </p:sp>
      <p:sp>
        <p:nvSpPr>
          <p:cNvPr id="28678" name="직사각형 3"/>
          <p:cNvSpPr>
            <a:spLocks noChangeArrowheads="1"/>
          </p:cNvSpPr>
          <p:nvPr/>
        </p:nvSpPr>
        <p:spPr bwMode="auto">
          <a:xfrm>
            <a:off x="957263" y="1592263"/>
            <a:ext cx="8856662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DSR(Data Set Ready)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모뎀이 컴퓨터 또는 터미널에게 자신이 송수신 가능한 상태임을 알려주는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신호선이며 일반적으로 모뎀에 전원 인가후 모뎀이 자신의 상태를 파악한후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이상이 없을 때 이신호를 출력시킨다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DCD(Data Carrier Detect)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모뎀이 상대편 모뎀과 전화선등을 통해서 접속이 완료되었을 때 상대편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모뎀이 캐리어신호를 보내오며 이신호를 검출하였음을 컴퓨터 또는 터미널에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알려주는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RI(Ring Indicator)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상대편 모뎀이 통신을 하기 위해서 먼저 전화를 걸어오면 전화 벨이 울리게 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이때 이 신호를 모뎀이 인식하여 컴퓨터 또는 터미널에 알려주는 신호선이며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일반적으로 컴퓨터가 이 신호를 받게되면 전화벨 신호에 응답하는 프로그램을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인터럽터등을 통해 호출하게 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7335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4.4  PLC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제어시스템 구성</a:t>
            </a:r>
          </a:p>
        </p:txBody>
      </p:sp>
      <p:sp>
        <p:nvSpPr>
          <p:cNvPr id="29701" name="직사각형 1"/>
          <p:cNvSpPr>
            <a:spLocks noChangeArrowheads="1"/>
          </p:cNvSpPr>
          <p:nvPr/>
        </p:nvSpPr>
        <p:spPr bwMode="auto">
          <a:xfrm>
            <a:off x="704850" y="1268413"/>
            <a:ext cx="91090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 방식</a:t>
            </a:r>
          </a:p>
        </p:txBody>
      </p:sp>
      <p:pic>
        <p:nvPicPr>
          <p:cNvPr id="2970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88" y="1752600"/>
            <a:ext cx="34925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9350" y="1881188"/>
            <a:ext cx="47386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직사각형 12"/>
          <p:cNvSpPr>
            <a:spLocks noChangeArrowheads="1"/>
          </p:cNvSpPr>
          <p:nvPr/>
        </p:nvSpPr>
        <p:spPr bwMode="auto">
          <a:xfrm>
            <a:off x="3297238" y="5481638"/>
            <a:ext cx="3570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EIA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병렬 인터페이스 커넥터 및 핀 구조도</a:t>
            </a:r>
          </a:p>
        </p:txBody>
      </p:sp>
    </p:spTree>
  </p:cSld>
  <p:clrMapOvr>
    <a:masterClrMapping/>
  </p:clrMapOvr>
  <p:transition>
    <p:cut/>
  </p:transition>
  <p:timing/>
</p:sld>
</file>

<file path=ppt/slides/slide2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21"/>
          <p:cNvSpPr>
            <a:spLocks noChangeArrowheads="1"/>
          </p:cNvSpPr>
          <p:nvPr/>
        </p:nvSpPr>
        <p:spPr bwMode="auto">
          <a:xfrm>
            <a:off x="3080792" y="3127202"/>
            <a:ext cx="3721100" cy="58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342900" indent="-3429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제어 </a:t>
            </a:r>
            <a:r>
              <a:rPr lang="en-US" altLang="ko-KR" sz="20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200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Ⅱ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74775" y="1051893"/>
            <a:ext cx="7129463" cy="1296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anchor="ctr" anchorCtr="1"/>
          <a:lstStyle>
            <a:defPPr>
              <a:defRPr lang="en-US"/>
            </a:defPPr>
            <a:lvl1pPr algn="ctr" rtl="0" fontAlgn="base" latinLnBrk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4200" b="1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defRPr/>
            </a:pPr>
            <a:r>
              <a:rPr kumimoji="0" lang="ko-KR" altLang="en-US" kern="0" smtClean="0"/>
              <a:t>자동화 시스템</a:t>
            </a:r>
            <a:endParaRPr kumimoji="0" lang="en-US" altLang="ko-KR" kern="0"/>
          </a:p>
        </p:txBody>
      </p:sp>
      <p:pic>
        <p:nvPicPr>
          <p:cNvPr id="3076" name="그림 9" descr="symbol_img_0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51310" y="4239631"/>
            <a:ext cx="3393878" cy="77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4.5  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릴레이 제어 및 컴퓨터와 비교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4.6  </a:t>
            </a:r>
            <a:r>
              <a:rPr lang="en-US" altLang="ko-KR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68338" y="1181070"/>
            <a:ext cx="885666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제어와 비교한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PLC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각종의 신호를 처리하는 제어장치이므로 동작을 위해 전원부가 별도로 필요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시퀀스 회로 설계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제어대상 전체의 운전방법을 결정하고 다음에 각종 조건신호를 염두에 두고 설계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대략적인 회로도에 따라 목적에 맞게 만들어진 것을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논리</a:t>
            </a:r>
            <a:r>
              <a:rPr lang="en-US" altLang="ko-KR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(logic)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라 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394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4.5 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 및 컴퓨터와 비교</a:t>
            </a:r>
          </a:p>
        </p:txBody>
      </p:sp>
    </p:spTree>
  </p:cSld>
  <p:clrMapOvr>
    <a:masterClrMapping/>
  </p:clrMapOvr>
  <p:transition>
    <p:cut/>
  </p:transition>
  <p:timing/>
</p:sld>
</file>

<file path=ppt/slides/slide2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524508" y="6021288"/>
            <a:ext cx="88566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릴레이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(relay)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제어방식과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제어방식 비교표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394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4.5 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 및 컴퓨터와 비교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922077"/>
              </p:ext>
            </p:extLst>
          </p:nvPr>
        </p:nvGraphicFramePr>
        <p:xfrm>
          <a:off x="668338" y="1246190"/>
          <a:ext cx="8965182" cy="4756244"/>
        </p:xfrm>
        <a:graphic>
          <a:graphicData uri="http://schemas.openxmlformats.org/drawingml/2006/table">
            <a:tbl>
              <a:tblPr/>
              <a:tblGrid>
                <a:gridCol w="1296330"/>
                <a:gridCol w="3960440"/>
                <a:gridCol w="3708412"/>
              </a:tblGrid>
              <a:tr h="397009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비교 항목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제어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PLC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2812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logic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방식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Hard logic,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병렬동시처리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Soft logic,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직렬순서처리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2949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제어기능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- </a:t>
                      </a: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유접점 릴레이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직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․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병렬접점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  <a:p>
                      <a:pPr marL="234950" marR="0" lvl="0" indent="-17145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타이머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preset counter </a:t>
                      </a: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   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기능이 한정적이고 장치가 크다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- </a:t>
                      </a: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무접점 릴레이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(AND OR NOT)</a:t>
                      </a: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- up-down counter, shift register</a:t>
                      </a: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-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간단한 가감산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고기능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대규모의 제어를 소형화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064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제어요소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유접점이며 사용 접점수 제한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한정된 수명 및 저속제어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무접점이며 사용 접점수 무제한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</a:t>
                      </a: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(</a:t>
                      </a: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고신뢰성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긴 수명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고속제어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714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제어내용 변경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기구간의 배선변경 곤란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제어반 재사용 불가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프로그램 변경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제어반 재사용 가능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484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공사기간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사양결정과 설치공정이 개별진행</a:t>
                      </a: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설계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제작기간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검사 및 시운전 기간의 장기화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사양결정과 설치공정이 동시진행</a:t>
                      </a: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설계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제작기간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검사 및 시운전 기간의 단기화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60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시스템 특성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독립된 제어장치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최종 규격서는 인간에 의존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시스템 확장 용이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컴퓨터 연결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최종 규격서의 자료화 가능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076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보전성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기구배열 방식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유지보수 비경제적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모듈 방식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유지 보수 경제적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076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기술 </a:t>
                      </a: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전통적 기술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소형화 곤란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고가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최신 전자기술  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소형화 가능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저가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225701"/>
      </p:ext>
    </p:extLst>
  </p:cSld>
  <p:clrMapOvr>
    <a:masterClrMapping/>
  </p:clrMapOvr>
  <p:transition>
    <p:cut/>
  </p:transition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12033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3.4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</a:p>
        </p:txBody>
      </p:sp>
      <p:sp>
        <p:nvSpPr>
          <p:cNvPr id="20484" name="직사각형 14"/>
          <p:cNvSpPr>
            <a:spLocks noChangeArrowheads="1"/>
          </p:cNvSpPr>
          <p:nvPr/>
        </p:nvSpPr>
        <p:spPr bwMode="auto">
          <a:xfrm>
            <a:off x="673100" y="1246188"/>
            <a:ext cx="889317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기 능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증폭 기능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DC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소전류로 코일을 여자하여 대전압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대전류가 흐르는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부하 개폐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변환 기능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코일부와 접점부는 전기적으로 분리되어 있으므로  서로 다른 성질의 신호를 취급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분기 기능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하나의 여자회로와 여러 접점으로 구성되므로 하나의 신호로 여러 회로를 동시에 개폐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④ 논리 및 기억 기능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접점만으로 구성된 스위치를 등가적인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접점을 갖는 스위치로 변환할 수 있고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복수 개의 릴레이를 조합하여 복잡한 판단 및 기억 기능을 갖는 회로구성이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여자전압과 접점용량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여자전압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여자전류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릴레이의 코일을 여자하는데 필요한 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여자코일은 전기회로의 부하에 해당하며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일반적으로 여자코일의 소비전력은 작음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접점회로는 여자회로보다 훨씬 대전압을 인가하여  대전류가 흐르는 전기회로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개폐가능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접점용량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접점회로가 개폐할 수 있는 부하의 전압 및 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97439"/>
              </p:ext>
            </p:extLst>
          </p:nvPr>
        </p:nvGraphicFramePr>
        <p:xfrm>
          <a:off x="2384425" y="5249863"/>
          <a:ext cx="5089526" cy="1058864"/>
        </p:xfrm>
        <a:graphic>
          <a:graphicData uri="http://schemas.openxmlformats.org/drawingml/2006/table">
            <a:tbl>
              <a:tblPr/>
              <a:tblGrid>
                <a:gridCol w="744727">
                  <a:extLst>
                    <a:ext uri="{9D8B030D-6E8A-4147-A177-3AD203B41FA5}"/>
                  </a:extLst>
                </a:gridCol>
                <a:gridCol w="1347543">
                  <a:extLst>
                    <a:ext uri="{9D8B030D-6E8A-4147-A177-3AD203B41FA5}"/>
                  </a:extLst>
                </a:gridCol>
                <a:gridCol w="1347543">
                  <a:extLst>
                    <a:ext uri="{9D8B030D-6E8A-4147-A177-3AD203B41FA5}"/>
                  </a:extLst>
                </a:gridCol>
                <a:gridCol w="1649713">
                  <a:extLst>
                    <a:ext uri="{9D8B030D-6E8A-4147-A177-3AD203B41FA5}"/>
                  </a:extLst>
                </a:gridCol>
              </a:tblGrid>
              <a:tr h="264716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구 분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여자전압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여자전류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접점용량</a:t>
                      </a:r>
                      <a:r>
                        <a:rPr lang="en-US" altLang="ko-KR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저항부하</a:t>
                      </a:r>
                      <a:r>
                        <a:rPr lang="en-US" altLang="ko-KR" sz="1100" b="1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264716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 12[V]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 75[mA]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 6[A], 12[V]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264716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 24[V]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DC 25[mA]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AC 65[A], 125[V]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264716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AC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AC 200[V]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AC 7.4[mA]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AC 5[A], 250[V]</a:t>
                      </a:r>
                    </a:p>
                  </a:txBody>
                  <a:tcPr marL="17909" marR="17909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0512" name="타원 3"/>
          <p:cNvSpPr>
            <a:spLocks noChangeArrowheads="1"/>
          </p:cNvSpPr>
          <p:nvPr/>
        </p:nvSpPr>
        <p:spPr bwMode="auto">
          <a:xfrm>
            <a:off x="5165725" y="5481638"/>
            <a:ext cx="398463" cy="32385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0513" name="타원 28"/>
          <p:cNvSpPr>
            <a:spLocks noChangeArrowheads="1"/>
          </p:cNvSpPr>
          <p:nvPr/>
        </p:nvSpPr>
        <p:spPr bwMode="auto">
          <a:xfrm>
            <a:off x="6453188" y="5530850"/>
            <a:ext cx="271462" cy="25241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2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23" name="직사각형 4"/>
          <p:cNvSpPr>
            <a:spLocks noChangeArrowheads="1"/>
          </p:cNvSpPr>
          <p:nvPr/>
        </p:nvSpPr>
        <p:spPr bwMode="auto">
          <a:xfrm>
            <a:off x="668338" y="1235075"/>
            <a:ext cx="9181206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컴퓨터와 비교한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열악한 환경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먼지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소음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진동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충격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전자파 장애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고온다습 등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적합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(I/O unit)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등의 교체 및 증설이 용이하도록 모듈 장착 구조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(module plug-in construction).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출력신호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(I/O signal)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그 접속이 표준화되어 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래더도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(ladder diagram)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혹은 기능선도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(function chart)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같은 프로그래밍 언어를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현장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(in-plant)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작업자가 프로그램을 추가하거나 변경이 용이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33940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4.5 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릴레이 제어 및 컴퓨터와 비교</a:t>
            </a:r>
          </a:p>
        </p:txBody>
      </p:sp>
      <p:sp>
        <p:nvSpPr>
          <p:cNvPr id="5125" name="직사각형 7"/>
          <p:cNvSpPr>
            <a:spLocks noChangeArrowheads="1"/>
          </p:cNvSpPr>
          <p:nvPr/>
        </p:nvSpPr>
        <p:spPr bwMode="auto">
          <a:xfrm>
            <a:off x="4221163" y="6308725"/>
            <a:ext cx="17764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컴퓨터와 </a:t>
            </a:r>
            <a:r>
              <a:rPr lang="en-US" altLang="ko-KR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PLC</a:t>
            </a:r>
            <a:r>
              <a:rPr lang="ko-KR" altLang="en-US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의 비교표</a:t>
            </a:r>
            <a:endParaRPr lang="en-US" altLang="ko-KR" sz="12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56988"/>
              </p:ext>
            </p:extLst>
          </p:nvPr>
        </p:nvGraphicFramePr>
        <p:xfrm>
          <a:off x="1244600" y="3589565"/>
          <a:ext cx="8029575" cy="2696937"/>
        </p:xfrm>
        <a:graphic>
          <a:graphicData uri="http://schemas.openxmlformats.org/drawingml/2006/table">
            <a:tbl>
              <a:tblPr/>
              <a:tblGrid>
                <a:gridCol w="895350"/>
                <a:gridCol w="1552575"/>
                <a:gridCol w="2790825"/>
                <a:gridCol w="2790825"/>
              </a:tblGrid>
              <a:tr h="323048">
                <a:tc gridSpan="2"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charset="-127"/>
                        <a:ea typeface="굴림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컴 퓨 터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PLC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39">
                <a:tc rowSpan="5"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하드웨어</a:t>
                      </a:r>
                    </a:p>
                  </a:txBody>
                  <a:tcPr marL="17907" marR="17907" marT="17907" marB="17907" anchor="ctr" horzOverflow="overflow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입력장치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키보드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판독기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스캐너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각종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SW,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센서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55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출력장치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프린터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모니터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플로터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디스크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모터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릴레이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표시등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카운터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타이머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39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설치장소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사무실이나 공조실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공장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39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구조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약전 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강전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약전 병용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39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목적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데이터 처리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공정제어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39">
                <a:tc rowSpan="2"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소프트웨어</a:t>
                      </a:r>
                    </a:p>
                  </a:txBody>
                  <a:tcPr marL="17907" marR="17907" marT="17907" marB="17907" anchor="ctr" horzOverflow="overflow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취급자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전문가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현장작업자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39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언어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전문언어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charset="-127"/>
                          <a:ea typeface="굴림" charset="-127"/>
                          <a:cs typeface="Arial Unicode MS" pitchFamily="50" charset="-127"/>
                        </a:rPr>
                        <a:t>시퀀스 회로를 위한 언어</a:t>
                      </a:r>
                    </a:p>
                  </a:txBody>
                  <a:tcPr marL="17907" marR="17907" marT="17907" marB="1790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/>
</p:sld>
</file>

<file path=ppt/slides/slide2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7" name="직사각형 4"/>
          <p:cNvSpPr>
            <a:spLocks noChangeArrowheads="1"/>
          </p:cNvSpPr>
          <p:nvPr/>
        </p:nvSpPr>
        <p:spPr bwMode="auto">
          <a:xfrm>
            <a:off x="668338" y="1235075"/>
            <a:ext cx="885666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컴퓨터와 비교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계속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생산현장에 견딜 수 있도록 온도나 잡음 등에 강하고 취급이 쉬운 구조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제어대상의 내용에 알맞은 규모를 선정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조합하여 사용할 수 있도록 구성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  <p:sp>
        <p:nvSpPr>
          <p:cNvPr id="6149" name="직사각형 7"/>
          <p:cNvSpPr>
            <a:spLocks noChangeArrowheads="1"/>
          </p:cNvSpPr>
          <p:nvPr/>
        </p:nvSpPr>
        <p:spPr bwMode="auto">
          <a:xfrm>
            <a:off x="4115383" y="5936618"/>
            <a:ext cx="16722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구조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3979" y="2312876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주변 장치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3979" y="3208027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전원부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0376" y="3695824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메모리부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3063" y="4571268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장치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2428" y="4559920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3979" y="4570524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연산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5352" y="4571268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 모듈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164" y="4559920"/>
            <a:ext cx="118778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력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장치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아래쪽 화살표 2"/>
          <p:cNvSpPr/>
          <p:nvPr/>
        </p:nvSpPr>
        <p:spPr bwMode="auto">
          <a:xfrm>
            <a:off x="4736344" y="2692661"/>
            <a:ext cx="180652" cy="391095"/>
          </a:xfrm>
          <a:prstGeom prst="down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8" name="아래쪽 화살표 17"/>
          <p:cNvSpPr/>
          <p:nvPr/>
        </p:nvSpPr>
        <p:spPr bwMode="auto">
          <a:xfrm>
            <a:off x="4989004" y="2651708"/>
            <a:ext cx="180652" cy="391095"/>
          </a:xfrm>
          <a:prstGeom prst="down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9" name="아래쪽 화살표 18"/>
          <p:cNvSpPr/>
          <p:nvPr/>
        </p:nvSpPr>
        <p:spPr bwMode="auto">
          <a:xfrm>
            <a:off x="4989004" y="4096817"/>
            <a:ext cx="180652" cy="391095"/>
          </a:xfrm>
          <a:prstGeom prst="down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 bwMode="auto">
          <a:xfrm>
            <a:off x="4736976" y="4109517"/>
            <a:ext cx="180652" cy="391095"/>
          </a:xfrm>
          <a:prstGeom prst="down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2261208" y="4642532"/>
            <a:ext cx="396044" cy="153889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2" name="오른쪽 화살표 21"/>
          <p:cNvSpPr/>
          <p:nvPr/>
        </p:nvSpPr>
        <p:spPr bwMode="auto">
          <a:xfrm>
            <a:off x="3932535" y="4648211"/>
            <a:ext cx="396044" cy="153889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5607484" y="4642532"/>
            <a:ext cx="396044" cy="153889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4" name="오른쪽 화살표 23"/>
          <p:cNvSpPr/>
          <p:nvPr/>
        </p:nvSpPr>
        <p:spPr bwMode="auto">
          <a:xfrm>
            <a:off x="7401619" y="4636863"/>
            <a:ext cx="396044" cy="153889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669952" y="3083756"/>
            <a:ext cx="4644516" cy="198022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7448" y="3109156"/>
            <a:ext cx="703312" cy="30777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/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194057" y="3623816"/>
            <a:ext cx="1451527" cy="1368152"/>
          </a:xfrm>
          <a:prstGeom prst="roundRect">
            <a:avLst>
              <a:gd name="adj" fmla="val 7384"/>
            </a:avLst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cxnSp>
        <p:nvCxnSpPr>
          <p:cNvPr id="21" name="직선 연결선 20"/>
          <p:cNvCxnSpPr/>
          <p:nvPr/>
        </p:nvCxnSpPr>
        <p:spPr bwMode="auto">
          <a:xfrm flipH="1">
            <a:off x="1003164" y="5243996"/>
            <a:ext cx="0" cy="54006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직선 연결선 29"/>
          <p:cNvCxnSpPr/>
          <p:nvPr/>
        </p:nvCxnSpPr>
        <p:spPr bwMode="auto">
          <a:xfrm flipH="1">
            <a:off x="4130557" y="5223042"/>
            <a:ext cx="0" cy="54006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 flipH="1">
            <a:off x="5779970" y="5261142"/>
            <a:ext cx="0" cy="54006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직선 연결선 31"/>
          <p:cNvCxnSpPr/>
          <p:nvPr/>
        </p:nvCxnSpPr>
        <p:spPr bwMode="auto">
          <a:xfrm flipH="1">
            <a:off x="9010848" y="5223042"/>
            <a:ext cx="0" cy="54006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>
            <a:off x="1003164" y="5400712"/>
            <a:ext cx="3127393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 flipV="1">
            <a:off x="4130557" y="5388012"/>
            <a:ext cx="1645614" cy="20954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 flipV="1">
            <a:off x="5776171" y="5388012"/>
            <a:ext cx="3234677" cy="10604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1927257" y="5440275"/>
            <a:ext cx="6662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오감역할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프로세스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뇌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                   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수족역할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71" name="직사각형 4"/>
          <p:cNvSpPr>
            <a:spLocks noChangeArrowheads="1"/>
          </p:cNvSpPr>
          <p:nvPr/>
        </p:nvSpPr>
        <p:spPr bwMode="auto">
          <a:xfrm>
            <a:off x="668338" y="1235075"/>
            <a:ext cx="885666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기본 구성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프로세서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핵심으로서 인간의 뇌에 해당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메모리부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-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시스템 메모리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자체를 구동하거나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제어하기 위한 명령어를 해독하는 프로그램 및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필요한 데이터를 저장하는 곳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사용자 메모리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사용자가 작성한 프로그램과 각종 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및 타이머나 카운터의 현재 계수값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그리고 수치 데이터를 저장하는 곳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메모리는 휘발성과 불휘발성 메모리로 구분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08510"/>
              </p:ext>
            </p:extLst>
          </p:nvPr>
        </p:nvGraphicFramePr>
        <p:xfrm>
          <a:off x="1414463" y="3913188"/>
          <a:ext cx="8003033" cy="2425701"/>
        </p:xfrm>
        <a:graphic>
          <a:graphicData uri="http://schemas.openxmlformats.org/drawingml/2006/table">
            <a:tbl>
              <a:tblPr/>
              <a:tblGrid>
                <a:gridCol w="1126269"/>
                <a:gridCol w="1080120"/>
                <a:gridCol w="3708412"/>
                <a:gridCol w="2088232"/>
              </a:tblGrid>
              <a:tr h="287364">
                <a:tc gridSpan="2"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구 분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역 할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종 류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2642">
                <a:tc rowSpan="2"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시스템 메모리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프로그램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실행 프로그램을 저장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입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․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출력 스캔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명령실행 및 통신규약 등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EPROM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2642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데 이 터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실행 프로그램의 동작정보를 일시 저장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실시간 데이터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스택 영역 및 통신 버퍼 등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RAM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80">
                <a:tc rowSpan="2"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사용자 메모리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프로그램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작성한 래더 프로그램을 저장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RAM, EPROM, EEPROM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173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데 이 터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입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․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출력신호의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on/off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판독 내용을 저장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타이머와 카운터의 현재 계수값을 저장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각종 연산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논리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비교 데이터를 저장</a:t>
                      </a: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RAM(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백업 건전지사용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9" marB="17909" anchor="ctr" horzOverflow="overflow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02" name="직사각형 7"/>
          <p:cNvSpPr>
            <a:spLocks noChangeArrowheads="1"/>
          </p:cNvSpPr>
          <p:nvPr/>
        </p:nvSpPr>
        <p:spPr bwMode="auto">
          <a:xfrm>
            <a:off x="4249874" y="6381328"/>
            <a:ext cx="15888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</a:t>
            </a:r>
            <a:r>
              <a:rPr lang="en-US" altLang="ko-KR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메모리의 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구성표</a:t>
            </a:r>
            <a:endParaRPr lang="en-US" altLang="ko-KR" sz="12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03" name="직사각형 2"/>
          <p:cNvSpPr>
            <a:spLocks noChangeArrowheads="1"/>
          </p:cNvSpPr>
          <p:nvPr/>
        </p:nvSpPr>
        <p:spPr bwMode="auto">
          <a:xfrm>
            <a:off x="4845050" y="896938"/>
            <a:ext cx="4965700" cy="646112"/>
          </a:xfrm>
          <a:prstGeom prst="rect">
            <a:avLst/>
          </a:prstGeom>
          <a:solidFill>
            <a:srgbClr val="FFFF01"/>
          </a:solidFill>
          <a:ln w="9525">
            <a:solidFill>
              <a:srgbClr val="0070C0"/>
            </a:solidFill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b="0">
                <a:solidFill>
                  <a:schemeClr val="tx1"/>
                </a:solidFill>
              </a:rPr>
              <a:t>※ EPROM(Erasable Programmable Read Only Memory) : </a:t>
            </a:r>
            <a:r>
              <a:rPr lang="ko-KR" altLang="en-US" sz="1200" b="0">
                <a:solidFill>
                  <a:schemeClr val="tx1"/>
                </a:solidFill>
              </a:rPr>
              <a:t>자외선사용</a:t>
            </a:r>
            <a:endParaRPr lang="en-US" altLang="ko-KR" sz="1200" b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b="0">
                <a:solidFill>
                  <a:schemeClr val="tx1"/>
                </a:solidFill>
              </a:rPr>
              <a:t>     EEPROM(Electrically Erasable and Programmable ROM) : </a:t>
            </a:r>
            <a:r>
              <a:rPr lang="ko-KR" altLang="en-US" sz="1200" b="0">
                <a:solidFill>
                  <a:schemeClr val="tx1"/>
                </a:solidFill>
              </a:rPr>
              <a:t>전기적</a:t>
            </a:r>
          </a:p>
        </p:txBody>
      </p:sp>
    </p:spTree>
  </p:cSld>
  <p:clrMapOvr>
    <a:masterClrMapping/>
  </p:clrMapOvr>
  <p:transition>
    <p:cut/>
  </p:transition>
  <p:timing/>
</p:sld>
</file>

<file path=ppt/slides/slide2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668338" y="1235075"/>
            <a:ext cx="8856662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기본 구성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▶ 프로세서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: PLC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의 핵심으로서 인간의 뇌에 해당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 산 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모든 동작을 제어하기 위한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출력부의 데이터를 연산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최근에는 고속화된 마이크로프로세서만 사용하거나 더욱 신속한 명령처리를 위하여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ASIC(Application Specific integrated Circuits)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별도로 장착하는 경우도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장치부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인터페이스 모듈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디코더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(Decoder)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버퍼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(Buffer) :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접속된 외부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기계나 장치의 데이터를 검색하여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연산부가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취급할 수 있는 데이터로 변환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 방법에 따라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번지지정 방법이 결정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잡음제거회로 및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출력신호와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내부신호와의 절연회로가 포함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입력장치부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다양한 입력장치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리밋 스위치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신호를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내부에서 취급하는 신호로 변환하여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연산부의 제어신호에 의하여 연산부로 전송하는 기능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내장형 또는 블록형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입력점수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절연방식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정격 입력전압 및 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외부접속 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공통접속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소비전류</a:t>
            </a: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668338" y="1235075"/>
            <a:ext cx="9001125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▣ 기본 구성</a:t>
            </a:r>
            <a:endParaRPr lang="en-US" altLang="ko-KR" sz="1400" b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   ▶ 입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출력 장치부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출력 인터페이스 모듈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다양한 출력장치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표시등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 릴레이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 밸브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동작하기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로부터 신호를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유지하거나  증폭하는 기능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내장형 또는 블록형 모듈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출력점수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절연방식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정격 부하전압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최대 부하전류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외부접속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공통접속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소비전류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통신회로부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 외부 프로그래밍 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LAN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컴퓨터 등을 접속하기 위한 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LAN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인터페이스는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공급자에 따라 다른 사양을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프로그래밍 장치와 컴퓨터 인터페이스 등은 일반적으로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EIA(</a:t>
            </a:r>
            <a:r>
              <a:rPr lang="en-US" altLang="ko-KR" sz="1400">
                <a:solidFill>
                  <a:schemeClr val="tx1"/>
                </a:solidFill>
              </a:rPr>
              <a:t>Electronics Industries Association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방식인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RS-232C, RS-422, RS-485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등의 통신방식을 적용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 원 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프로세서와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출력장치에 전원을 공급하기 위한 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내장형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슬롯형 및 외장형으로 구분하고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전원출력은 어댑터타입으로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DC 5V, 9V, 12V, 24V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668338" y="1235075"/>
            <a:ext cx="918120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기본 구성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주변장치부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접속하여 취급 및 기능의 향상을 위한 장치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Programming Loader, EPROM writer,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프린터 등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55775"/>
              </p:ext>
            </p:extLst>
          </p:nvPr>
        </p:nvGraphicFramePr>
        <p:xfrm>
          <a:off x="1244600" y="2348880"/>
          <a:ext cx="8029575" cy="3736008"/>
        </p:xfrm>
        <a:graphic>
          <a:graphicData uri="http://schemas.openxmlformats.org/drawingml/2006/table">
            <a:tbl>
              <a:tblPr/>
              <a:tblGrid>
                <a:gridCol w="1116219"/>
                <a:gridCol w="1692332"/>
                <a:gridCol w="2376466"/>
                <a:gridCol w="2844558"/>
              </a:tblGrid>
              <a:tr h="404053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입</a:t>
                      </a:r>
                      <a:r>
                        <a:rPr lang="en-US" altLang="ko-KR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400" b="0" kern="0" spc="-30" err="1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출력부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신호구분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장착위치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접속 외부기기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31416">
                <a:tc rowSpan="2"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입 력 부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조작신호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제어반이나 </a:t>
                      </a:r>
                      <a:r>
                        <a:rPr lang="ko-KR" altLang="en-US" sz="1400" b="0" kern="0" spc="-30" err="1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조작반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푸시버튼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스위치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디지털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스위치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토글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스위치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707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검출신호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기계나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장치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마이크로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스위치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광전</a:t>
                      </a:r>
                      <a:r>
                        <a:rPr lang="en-US" altLang="ko-KR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근접 및 레벨 스위치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인코더</a:t>
                      </a:r>
                      <a:r>
                        <a:rPr lang="en-US" altLang="ko-KR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연동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릴레이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416">
                <a:tc rowSpan="2"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출 력 부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표시경보신호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제어반이나 </a:t>
                      </a:r>
                      <a:r>
                        <a:rPr lang="ko-KR" altLang="en-US" sz="1400" b="0" kern="0" spc="-30" err="1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조작반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표시등</a:t>
                      </a:r>
                      <a:endParaRPr lang="ko-KR" altLang="en-US" sz="13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경보기</a:t>
                      </a:r>
                      <a:endParaRPr lang="ko-KR" altLang="en-US" sz="13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카운터</a:t>
                      </a:r>
                      <a:endParaRPr lang="ko-KR" altLang="en-US" sz="13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416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구동신호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기계나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장치</a:t>
                      </a: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타이머</a:t>
                      </a:r>
                      <a:r>
                        <a:rPr lang="en-US" altLang="ko-KR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모터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전자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밸브</a:t>
                      </a:r>
                      <a:r>
                        <a:rPr lang="en-US" altLang="ko-KR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3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전자 브레이크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3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전자개폐기</a:t>
                      </a:r>
                      <a:endParaRPr lang="ko-KR" altLang="en-US" sz="13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9" marR="17909" marT="17913" marB="1791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75" name="직사각형 2"/>
          <p:cNvSpPr>
            <a:spLocks noChangeArrowheads="1"/>
          </p:cNvSpPr>
          <p:nvPr/>
        </p:nvSpPr>
        <p:spPr bwMode="auto">
          <a:xfrm>
            <a:off x="3476836" y="6084888"/>
            <a:ext cx="32720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0" hangingPunct="1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출력부에 접속되는 대표적 기기</a:t>
            </a:r>
          </a:p>
        </p:txBody>
      </p:sp>
    </p:spTree>
  </p:cSld>
  <p:clrMapOvr>
    <a:masterClrMapping/>
  </p:clrMapOvr>
  <p:transition>
    <p:cut/>
  </p:transition>
  <p:timing/>
</p:sld>
</file>

<file path=ppt/slides/slide2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668338" y="1160748"/>
            <a:ext cx="90011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디지털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입력 모듈 방식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직류입력 방식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DC 48, 24, 12, 5V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등의 전압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유접점 신호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소형 릴레이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파워 릴레이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무접점 신호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광전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근접 스위치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입력신호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키보드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디지털 스위치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교류입력 방식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강전용 접점신호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리밋스위치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전자접촉기등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필요한 경우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철강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플랜트 업종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668338" y="1160748"/>
            <a:ext cx="90011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디지털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출력 모듈 방식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(AC/DC)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유접점 방식이므로 응답이 지연되고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기계적 및 전기적 수명이 제한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접촉불량 및 채터링 발생 등을 고려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아직까지는 현장에서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0%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정도 사용중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SSR(Solid State Relay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TRIAC)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(AC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고출력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TR(DC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무접점 방식이므로 수명이 길며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고빈도 동작에 적합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연속정격으로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1A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까지 부하를 구동할 수 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 개폐기나 전자 밸브 등을 제어하는 데 적합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사용율이 증가추세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76411" y="5157192"/>
            <a:ext cx="896512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※Chattering : </a:t>
            </a:r>
            <a:r>
              <a:rPr lang="ko-KR" altLang="en-US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스위치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나 릴레이 등의 접점이 개폐될 때 기계에서 발생하는 진동이다. </a:t>
            </a:r>
            <a:endParaRPr kumimoji="1" lang="en-US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                  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스위치를 ON 또는 OFF로 했을 때, 접점</a:t>
            </a: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부분의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진동으로 말미암아 단속(斷續) 상태가 반복되는 일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.</a:t>
            </a:r>
            <a:endParaRPr kumimoji="1" lang="en-US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                 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키보드에서 이 상태가 발생하면 같은 문자가 여러 개 찍힌다. 이를 방지하기 위해 하드웨어 내부나 소프트웨어에 </a:t>
            </a:r>
            <a:endParaRPr kumimoji="1" lang="en-US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                  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특수 장치가 첨가되는데, RS 플립 회로가 대표적인 것이다.</a:t>
            </a:r>
          </a:p>
        </p:txBody>
      </p:sp>
    </p:spTree>
    <p:extLst>
      <p:ext uri="{BB962C8B-B14F-4D97-AF65-F5344CB8AC3E}">
        <p14:creationId xmlns:p14="http://schemas.microsoft.com/office/powerpoint/2010/main" val="420314627"/>
      </p:ext>
    </p:extLst>
  </p:cSld>
  <p:clrMapOvr>
    <a:masterClrMapping/>
  </p:clrMapOvr>
  <p:transition>
    <p:cut/>
  </p:transition>
  <p:timing/>
</p:sld>
</file>

<file path=ppt/slides/slide2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1" name="직사각형 4"/>
          <p:cNvSpPr>
            <a:spLocks noChangeArrowheads="1"/>
          </p:cNvSpPr>
          <p:nvPr/>
        </p:nvSpPr>
        <p:spPr bwMode="auto">
          <a:xfrm>
            <a:off x="668338" y="1235075"/>
            <a:ext cx="900112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디지털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특수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아날로그 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AD converter : Analog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Digital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변환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DA converter : Digital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Analog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변환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온도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압력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전압 및 전류 등의 아날로그 정보를 제어하기 위한 모듈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온도검출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측온저항체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(RTD),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열전대 입력 모듈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DC ±10V, 0~5V, ±20mA, 0~20mA, 4~20mA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범위에서 설정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DC ±10V, 0~10V, ±5V, 0~5V, 4~20mA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범위에서 설정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위치결정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서보 모터나 스텝 모터와 연결하여 위치결정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정밀도가 높은 위치나 속도제어를 위한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펄스를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발생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정밀 위치 제어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컴퓨터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링크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Master 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 여러 개의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Slave 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상호간 접속 모듈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(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:Siemens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CP-341 model ).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1" name="직사각형 4"/>
          <p:cNvSpPr>
            <a:spLocks noChangeArrowheads="1"/>
          </p:cNvSpPr>
          <p:nvPr/>
        </p:nvSpPr>
        <p:spPr bwMode="auto">
          <a:xfrm>
            <a:off x="668338" y="1235075"/>
            <a:ext cx="900112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디지털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특수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PID(Proportional Integral Differential)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제어대상에서 발생한 제어변수와 기준 입력 사이의 편차를 비율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미분으로 연산 처리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적절한 출력을 발생하는 피드백 제어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1)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비례 동작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(Proportional action) :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조작량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y(t)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동작신호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Z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(t)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비례하여 변할 때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y(t) = K Z(t)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이를 비례동작이라 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K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비례정수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2)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적분 동작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(Integral control action) 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제어대상에 주어지는 조작량의 변화속도가 동작신호에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적분 시간을 조정하여 비례하는 동작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적분시간을 길게하면 조작량이 적어짐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y(t) = K Z(t) dt         P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동작에서 발생할 수 있는 잔류편차를 없앨 수 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  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적분 동작은 단독사용이 안되고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PI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PID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동작에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3)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미분 동작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(Derivative action) :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조작량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y(t)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동작신호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Z(t)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미분동작을 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y(t) = K dZ(t)/dt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편차의 변화율에 상응하는 조작량을 연산하여 편차의 변화를 억제해서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기준입력에 빠르게 접근하고 급변치나 외란을 억제한다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미분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동작은 단독사용이 안되고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PI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PID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동작에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4) PID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유니트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y(t) = K ( Z + 1/TiZ(t) + Td dZ(t)/dt ).   Analog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입출력 유닛과 함께 사용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  <p:extLst>
      <p:ext uri="{BB962C8B-B14F-4D97-AF65-F5344CB8AC3E}">
        <p14:creationId xmlns:p14="http://schemas.microsoft.com/office/powerpoint/2010/main" val="1094495006"/>
      </p:ext>
    </p:extLst>
  </p:cSld>
  <p:clrMapOvr>
    <a:masterClrMapping/>
  </p:clrMapOvr>
  <p:transition>
    <p:cut/>
  </p:transition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18875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3.5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 회로</a:t>
            </a:r>
          </a:p>
        </p:txBody>
      </p:sp>
      <p:sp>
        <p:nvSpPr>
          <p:cNvPr id="21508" name="직사각형 14"/>
          <p:cNvSpPr>
            <a:spLocks noChangeArrowheads="1"/>
          </p:cNvSpPr>
          <p:nvPr/>
        </p:nvSpPr>
        <p:spPr bwMode="auto">
          <a:xfrm>
            <a:off x="704850" y="1233488"/>
            <a:ext cx="8893175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자기유지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(Latch)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제어회로에는 인간의 판단기능에 해당하는 논리회로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(AND, OR, NOT)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인간의 기억기능에 해당하는 기억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latch)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회로가  중요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자기유지회로 방식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정지우선 자기유지회로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접점의 광전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PHS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접점의 푸시버튼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동시에 조작하면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자기유지가 해제되고 경보기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BZ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울림이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정지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하는 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병렬로 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② 기동우선 자기유지회로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접점의 광전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PHS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접점의 푸시버튼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동시에 조작하면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자기유지가 해제되고 경보기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BZ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울림이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유지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되는 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직렬로 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정지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우선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병렬 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기동 우선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직렬 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pic>
        <p:nvPicPr>
          <p:cNvPr id="21509" name="_x170050264" descr="DRW00001e0005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7426" y="4257092"/>
            <a:ext cx="3129561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636" y="4257092"/>
            <a:ext cx="321751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타원 1"/>
          <p:cNvSpPr>
            <a:spLocks noChangeArrowheads="1"/>
          </p:cNvSpPr>
          <p:nvPr/>
        </p:nvSpPr>
        <p:spPr bwMode="auto">
          <a:xfrm rot="20742056">
            <a:off x="1950740" y="4760617"/>
            <a:ext cx="2481796" cy="67663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latinLnBrk="1" hangingPunct="1"/>
            <a:endParaRPr lang="ko-KR" altLang="en-US"/>
          </a:p>
        </p:txBody>
      </p:sp>
      <p:sp>
        <p:nvSpPr>
          <p:cNvPr id="21512" name="타원 7"/>
          <p:cNvSpPr>
            <a:spLocks noChangeArrowheads="1"/>
          </p:cNvSpPr>
          <p:nvPr/>
        </p:nvSpPr>
        <p:spPr bwMode="auto">
          <a:xfrm>
            <a:off x="5925108" y="4977172"/>
            <a:ext cx="2052228" cy="56998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latinLnBrk="1" hangingPunct="1"/>
            <a:endParaRPr lang="ko-KR" altLang="en-US"/>
          </a:p>
        </p:txBody>
      </p:sp>
    </p:spTree>
  </p:cSld>
  <p:clrMapOvr>
    <a:masterClrMapping/>
  </p:clrMapOvr>
  <p:transition>
    <p:cut/>
  </p:transition>
  <p:timing/>
</p:sld>
</file>

<file path=ppt/slides/slide2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15" name="직사각형 4"/>
          <p:cNvSpPr>
            <a:spLocks noChangeArrowheads="1"/>
          </p:cNvSpPr>
          <p:nvPr/>
        </p:nvSpPr>
        <p:spPr bwMode="auto">
          <a:xfrm>
            <a:off x="668338" y="1235075"/>
            <a:ext cx="900112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디지털 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특수 모듈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위치결정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서보 모터나 스텝 모터와 연결하여 위치결정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정밀도가 높은 위치나 속도제어를 위한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펄스를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발생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정밀 위치 제어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컴퓨터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링크 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Master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 여러 개의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Slave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상호간 접속 모듈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(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:Siemens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CP-341 model ).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원격에 위치한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I/O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PLC CPU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현장의 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출력기기간 통신 모듈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동축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트위스트 페어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광케이블등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다량의 케이블을 대신하며 유도장해나 전압강하 등의 문제를 방지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고속 카운터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(High Speed Counter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HSC)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입력모듈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타임보다 고속으로 변하는 인코더 등의 펄스 데이터를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50KPPS (10mS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정도의 속도로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가감산 계수를 하여 프로그램에 설정한 값에 도달하면 외부에 출력을 발생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모터의 일정한 회전수나 회전수에 의한 간이위치제어 등에 적용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15" name="직사각형 4"/>
          <p:cNvSpPr>
            <a:spLocks noChangeArrowheads="1"/>
          </p:cNvSpPr>
          <p:nvPr/>
        </p:nvSpPr>
        <p:spPr bwMode="auto">
          <a:xfrm>
            <a:off x="668338" y="1235075"/>
            <a:ext cx="9145202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 개요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제어회로는 전원이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되면 모든 시퀀스가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동시에 병렬처리</a:t>
            </a:r>
            <a:r>
              <a:rPr lang="en-US" altLang="ko-KR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제어회로는 전원이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되면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메모리에 저장된 제어 프로그램을 처음 스텝에서 마지막 스텝까지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상→하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흐름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좌→우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신호흐름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방향으로 직렬처리하고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다시 처음 스텝으로 돌아와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주기적으로 반복처리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스캔 기능과 스캔 타임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메모리에 저장된 프로그램을 실행하기 위하여 여러 메모리의 정보를 인식하고 있어야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스캔기능이란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에 접속된 입력 및 출력 상태를 판독하고 메모리에 저장된 제어 프로그램을 </a:t>
            </a:r>
            <a:endParaRPr lang="en-US" altLang="ko-KR" sz="1400" b="0" smtClean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                      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실행하는 절차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말하며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동작의 중요한 요소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펄스 출력이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high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상태에서 모든 프로그램을 수행 → 제자리에 돌아오면 스캔 펄스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출력은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low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- 1 scan time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메모리에 저장된 프로그램을 판독하여 제어 프로그램을 실행하고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출력신호를 갱신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(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refresh)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하는 과정까지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처리하는 시간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(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대개 단위는 </a:t>
            </a:r>
            <a:r>
              <a:rPr lang="en-US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사용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  <p:extLst>
      <p:ext uri="{BB962C8B-B14F-4D97-AF65-F5344CB8AC3E}">
        <p14:creationId xmlns:p14="http://schemas.microsoft.com/office/powerpoint/2010/main" val="4017467711"/>
      </p:ext>
    </p:extLst>
  </p:cSld>
  <p:clrMapOvr>
    <a:masterClrMapping/>
  </p:clrMapOvr>
  <p:transition>
    <p:cut/>
  </p:transition>
  <p:timing/>
</p:sld>
</file>

<file path=ppt/slides/slide2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39" name="직사각형 4"/>
          <p:cNvSpPr>
            <a:spLocks noChangeArrowheads="1"/>
          </p:cNvSpPr>
          <p:nvPr/>
        </p:nvSpPr>
        <p:spPr bwMode="auto">
          <a:xfrm>
            <a:off x="669925" y="1233488"/>
            <a:ext cx="9070975" cy="25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WDT ( Watch Dog Timer 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프로그램을 처리하는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스캔 타임을 판독하고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조절하는 요소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실행 중 프로그램처리 뿐만 아니라 통신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입출력 신호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강제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on/off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처리 등을 수행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타임의 대부분은 프로그램 처리에 소요되므로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여러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입출력을 처리하는 경우 스캔 타임을 고려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해야 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스캔타임 조절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인터럽트 처리를 하거나 보조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CPU(ASIC)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363" name="직사각형 4"/>
          <p:cNvSpPr>
            <a:spLocks noChangeArrowheads="1"/>
          </p:cNvSpPr>
          <p:nvPr/>
        </p:nvSpPr>
        <p:spPr bwMode="auto">
          <a:xfrm>
            <a:off x="669925" y="1233488"/>
            <a:ext cx="907097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스캔 순서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프로그램의 해석처리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저장된 프로그램을 순서대로 실행 → 결과 출력내용을 내부 메모리에 저장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주변장치 신호처리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시스템의 환경설정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통신 모듈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주변장치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정보를 내부 메모리에 저장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강제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처리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강제로 설정된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비트가 존재하면 해당 비트를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on/off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처리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④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처리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외부입력의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on/off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정보를 일괄적으로 메모리에 설정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refresh)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연산처리 중에 변화된 외부입력의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on/off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정보는 다음 스캔에서 메모리에 설정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따라서 정확한 처리를 위하여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입력신호는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스캔 타임 이상 지속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되어야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메모리에 저장된 연산결과를 일괄적으로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모듈에 전송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refresh)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외부장치를 구동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⑤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WDT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초기화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WDT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경과치를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초기화하여 다음 스캔까지의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WDT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계산기준이 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  <p:sp>
        <p:nvSpPr>
          <p:cNvPr id="15366" name="TextBox 2"/>
          <p:cNvSpPr txBox="1">
            <a:spLocks noChangeArrowheads="1"/>
          </p:cNvSpPr>
          <p:nvPr/>
        </p:nvSpPr>
        <p:spPr bwMode="auto">
          <a:xfrm>
            <a:off x="4160838" y="6165850"/>
            <a:ext cx="1560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과정 순서도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1280592" y="4879975"/>
            <a:ext cx="1908212" cy="27721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프로그램 해석처리</a:t>
            </a:r>
            <a:endParaRPr kumimoji="1" lang="ko-KR" alt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264664" y="5769260"/>
            <a:ext cx="1908212" cy="27721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강제 입</a:t>
            </a:r>
            <a:r>
              <a:rPr lang="en-US" altLang="ko-KR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/</a:t>
            </a: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출력 처리</a:t>
            </a:r>
            <a:endParaRPr kumimoji="1" lang="ko-KR" alt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612740" y="5328642"/>
            <a:ext cx="1908212" cy="27721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주변장치 신호처리</a:t>
            </a:r>
            <a:endParaRPr kumimoji="1" lang="ko-KR" alt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033120" y="5322292"/>
            <a:ext cx="1908212" cy="27721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입</a:t>
            </a:r>
            <a:r>
              <a:rPr lang="en-US" altLang="ko-KR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/</a:t>
            </a: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출력 처리</a:t>
            </a:r>
            <a:endParaRPr kumimoji="1" lang="ko-KR" alt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365963" y="4879974"/>
            <a:ext cx="1908212" cy="27721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WDT </a:t>
            </a:r>
            <a:r>
              <a:rPr lang="ko-KR" altLang="en-US" sz="13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초기화</a:t>
            </a:r>
            <a:endParaRPr kumimoji="1" lang="ko-KR" alt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4" name="직선 화살표 연결선 3"/>
          <p:cNvCxnSpPr>
            <a:stCxn id="11" idx="1"/>
            <a:endCxn id="2" idx="3"/>
          </p:cNvCxnSpPr>
          <p:nvPr/>
        </p:nvCxnSpPr>
        <p:spPr bwMode="auto">
          <a:xfrm flipH="1">
            <a:off x="3188804" y="5018583"/>
            <a:ext cx="4177159" cy="1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꺾인 연결선 5"/>
          <p:cNvCxnSpPr>
            <a:stCxn id="2" idx="2"/>
            <a:endCxn id="9" idx="1"/>
          </p:cNvCxnSpPr>
          <p:nvPr/>
        </p:nvCxnSpPr>
        <p:spPr bwMode="auto">
          <a:xfrm rot="16200000" flipH="1">
            <a:off x="2268690" y="5123200"/>
            <a:ext cx="310059" cy="378042"/>
          </a:xfrm>
          <a:prstGeom prst="bentConnector2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꺾인 연결선 12"/>
          <p:cNvCxnSpPr>
            <a:stCxn id="9" idx="2"/>
            <a:endCxn id="8" idx="1"/>
          </p:cNvCxnSpPr>
          <p:nvPr/>
        </p:nvCxnSpPr>
        <p:spPr bwMode="auto">
          <a:xfrm rot="16200000" flipH="1">
            <a:off x="3764750" y="5407955"/>
            <a:ext cx="302010" cy="697818"/>
          </a:xfrm>
          <a:prstGeom prst="bentConnector2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꺾인 연결선 14"/>
          <p:cNvCxnSpPr>
            <a:stCxn id="8" idx="3"/>
            <a:endCxn id="10" idx="2"/>
          </p:cNvCxnSpPr>
          <p:nvPr/>
        </p:nvCxnSpPr>
        <p:spPr bwMode="auto">
          <a:xfrm flipV="1">
            <a:off x="6172876" y="5599509"/>
            <a:ext cx="814350" cy="308360"/>
          </a:xfrm>
          <a:prstGeom prst="bentConnector2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꺾인 연결선 16"/>
          <p:cNvCxnSpPr>
            <a:stCxn id="10" idx="3"/>
            <a:endCxn id="11" idx="2"/>
          </p:cNvCxnSpPr>
          <p:nvPr/>
        </p:nvCxnSpPr>
        <p:spPr bwMode="auto">
          <a:xfrm flipV="1">
            <a:off x="7941332" y="5157191"/>
            <a:ext cx="378737" cy="303710"/>
          </a:xfrm>
          <a:prstGeom prst="bentConnector2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cut/>
  </p:transition>
  <p:timing/>
</p:sld>
</file>

<file path=ppt/slides/slide2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387" name="직사각형 4"/>
          <p:cNvSpPr>
            <a:spLocks noChangeArrowheads="1"/>
          </p:cNvSpPr>
          <p:nvPr/>
        </p:nvSpPr>
        <p:spPr bwMode="auto">
          <a:xfrm>
            <a:off x="669925" y="1233488"/>
            <a:ext cx="90709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메모리 사양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 접점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시프트 레지스터 등의 기능을 수용하여 래더 논리회로도나 명령어로 구현가능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실제로 입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데이터가 처리되는 것이 아니고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내부의 데이터 메모리의 내용을 순차적 처리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즉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소프트웨어적으로 수행하는 기능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하드웨어적으로 수행하는 기능이 아니다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데이터 메모리 용량의 한계로 인한 표준 기능들의 수량이 제한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</a:t>
            </a:r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개요 및 기능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24475"/>
              </p:ext>
            </p:extLst>
          </p:nvPr>
        </p:nvGraphicFramePr>
        <p:xfrm>
          <a:off x="1173163" y="2997200"/>
          <a:ext cx="7200900" cy="3035300"/>
        </p:xfrm>
        <a:graphic>
          <a:graphicData uri="http://schemas.openxmlformats.org/drawingml/2006/table">
            <a:tbl>
              <a:tblPr/>
              <a:tblGrid>
                <a:gridCol w="2618078"/>
                <a:gridCol w="935367"/>
                <a:gridCol w="879276"/>
                <a:gridCol w="1720632"/>
                <a:gridCol w="1047547"/>
              </a:tblGrid>
              <a:tr h="352833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종 류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</a:t>
                      </a:r>
                      <a:r>
                        <a:rPr lang="en-US" altLang="ko-KR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장치기호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주 소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 고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82467"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외부 입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․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출력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타이머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(timer)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카운터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(counter)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스텝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(step) 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제어 접점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내부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보조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mark) 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접점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 err="1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무정전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(keep) 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내부 접점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특수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(function) 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내부 접점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링크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(link) 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접점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 레지스터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(word register)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특수 레지스터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(special register)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1024/64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- /256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- /256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100*100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3072/192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512/32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512/32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1024/64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- /9K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n-NO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- /1K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P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T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C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S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K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F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L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 </a:t>
                      </a: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P000.15~P063.15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T000~T255 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C000~C255 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S000.00~S099.99 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M000.00~M191.15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K000.00~K031.15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F000.00~F031.15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L000.00~L063.15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D0000`~D8999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D9000~D9999</a:t>
                      </a:r>
                      <a:endParaRPr 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+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〃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〃 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비트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워드</a:t>
                      </a:r>
                      <a:r>
                        <a:rPr lang="en-US" altLang="ko-KR" sz="11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1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1" marR="36000" marT="36003" marB="3600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409" name="직사각형 2"/>
          <p:cNvSpPr>
            <a:spLocks noChangeArrowheads="1"/>
          </p:cNvSpPr>
          <p:nvPr/>
        </p:nvSpPr>
        <p:spPr bwMode="auto">
          <a:xfrm>
            <a:off x="2864768" y="6165850"/>
            <a:ext cx="41360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0" hangingPunct="1"/>
            <a:r>
              <a:rPr lang="en-US" altLang="ko-KR" sz="11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LG</a:t>
            </a:r>
            <a:r>
              <a:rPr lang="ko-KR" altLang="en-US" sz="11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산전 </a:t>
            </a:r>
            <a:r>
              <a:rPr lang="en-US" altLang="ko-KR" sz="11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MASTER-K 1000H</a:t>
            </a:r>
            <a:r>
              <a:rPr lang="ko-KR" altLang="en-US" sz="11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사양</a:t>
            </a:r>
            <a:r>
              <a:rPr lang="en-US" altLang="ko-KR" sz="11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(memory map)</a:t>
            </a:r>
            <a:r>
              <a:rPr lang="ko-KR" altLang="en-US" sz="11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사례</a:t>
            </a:r>
            <a:endParaRPr lang="en-US" altLang="ko-KR" sz="11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411" name="직사각형 4"/>
          <p:cNvSpPr>
            <a:spLocks noChangeArrowheads="1"/>
          </p:cNvSpPr>
          <p:nvPr/>
        </p:nvSpPr>
        <p:spPr bwMode="auto">
          <a:xfrm>
            <a:off x="669925" y="1233488"/>
            <a:ext cx="9070975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lang="en-US" altLang="ko-KR" sz="1400" b="0" smtClean="0">
                <a:solidFill>
                  <a:schemeClr val="tx1"/>
                </a:solidFill>
                <a:latin typeface="+mn-ea"/>
                <a:ea typeface="+mn-ea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+mn-ea"/>
                <a:ea typeface="+mn-ea"/>
              </a:rPr>
              <a:t>기능과 활용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접점의 직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병렬 접속을 이용하여 각종 제어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시간지연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자료의 계수 및 저장 등의 기능을 수행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아래 기능은 하드웨어적으로 설치된 것이 아니고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기능을 응용하여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소프트웨어적으로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실현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 것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Timer 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시간제어를 위해 타이머 주소가 바로 타이머 출력접점의 주소가 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시간 설정치를 정해 주면 되고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기종마다 타이머 수량과 설정시간의 제한이 다름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단발 펄스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Pulse with time slot 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임의의 펄스를 갖는 조작신호나 스위치로부터 동작신호를 일정한 폭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타임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트리거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(trigger)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신호로 만드는 기능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상승 에지 검출 펄스와 하강 에지 검출 펄스를 만들 수 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주로 짧은 펄스 폭을 필요로 하는 카운터나 타이머의 리셋 입력 등에 이용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Counter 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계수범위가 넓어지면 접점이나 플립플롭 등을 이용한 계수에는 한계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위의 경우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별도의 고속 카운터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필요하며 특히 정전시에도 계수결과를 유지하는 것이 중요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435" name="직사각형 4"/>
          <p:cNvSpPr>
            <a:spLocks noChangeArrowheads="1"/>
          </p:cNvSpPr>
          <p:nvPr/>
        </p:nvSpPr>
        <p:spPr bwMode="auto">
          <a:xfrm>
            <a:off x="669925" y="1124744"/>
            <a:ext cx="907097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lang="en-US" altLang="ko-KR" sz="1400" b="0" smtClean="0">
                <a:solidFill>
                  <a:schemeClr val="tx1"/>
                </a:solidFill>
                <a:latin typeface="+mn-ea"/>
                <a:ea typeface="+mn-ea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+mn-ea"/>
                <a:ea typeface="+mn-ea"/>
              </a:rPr>
              <a:t>기능과 활용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 접점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Internal contact 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접점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보조 접점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보조출력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내부출력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마커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(marker)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용도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프로그래밍시 데이터 일시기억용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릴레이의 코일이나 접점을 대체하여 활용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특징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외부로 직접 출력을 발생할 수 없다</a:t>
            </a:r>
            <a:r>
              <a:rPr lang="en-US" altLang="ko-KR" sz="14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 smtClean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무정전 내부 접점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Uninterrupted Power internal contact 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예고없는 정전 발생시 모든 출력접점이나 보조 릴레이의 데이터는 초기화된다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데이터를 유지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하기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위한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Battery Backup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=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무정전 내부 접점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특수 내부 접점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성능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PLC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시스템의 운전상태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(RUN/STOP),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고장종류와 장치번호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시스템과 사용자 클럭 접점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등에 대한 각종 정보를 저장하고 있는 </a:t>
            </a:r>
            <a:r>
              <a:rPr lang="ko-KR" altLang="en-US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릴레이</a:t>
            </a:r>
            <a:r>
              <a:rPr lang="en-US" altLang="ko-KR" sz="1400" b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특징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시퀀스 제어계통에 적용하기 위하여 프로그램에서 해당 접점을 지정하여 입력명령으로만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435" name="직사각형 4"/>
          <p:cNvSpPr>
            <a:spLocks noChangeArrowheads="1"/>
          </p:cNvSpPr>
          <p:nvPr/>
        </p:nvSpPr>
        <p:spPr bwMode="auto">
          <a:xfrm>
            <a:off x="669925" y="1124744"/>
            <a:ext cx="90709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lang="en-US" altLang="ko-KR" sz="1400" b="0" smtClean="0">
                <a:solidFill>
                  <a:schemeClr val="tx1"/>
                </a:solidFill>
                <a:latin typeface="+mn-ea"/>
                <a:ea typeface="+mn-ea"/>
              </a:rPr>
              <a:t>PLC </a:t>
            </a:r>
            <a:r>
              <a:rPr lang="ko-KR" altLang="en-US" sz="1400" b="0" smtClean="0">
                <a:solidFill>
                  <a:schemeClr val="tx1"/>
                </a:solidFill>
                <a:latin typeface="+mn-ea"/>
                <a:ea typeface="+mn-ea"/>
              </a:rPr>
              <a:t>기능과 활용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워드 데이터 레지스터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(word data register=accumulator)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레지스터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(Register) 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워드단위의 데이터를 사용하는 경우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( 8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16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32 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비트등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시퀀스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제어에서는 이동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(shift)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레지스터를 많이 사용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일련의 마커를 직렬로 순차이동이 가능하도록 설계한 것으로서 리셋 입력과 이동 클럭 펄스 입력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그리고 데이터 입력단자를 갖고 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정전시 유지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SR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플립플롭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SetReset Flip-flop 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플립플롭이란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비트의 데이터를 기억하는 반도체 디지털 소자의 명칭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 유지 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에서는 이를 단 하나의 명령으로 처리할 수 있도록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Set/Reset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플립플롭의 기능을 제공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  <p:extLst>
      <p:ext uri="{BB962C8B-B14F-4D97-AF65-F5344CB8AC3E}">
        <p14:creationId xmlns:p14="http://schemas.microsoft.com/office/powerpoint/2010/main" val="1018780825"/>
      </p:ext>
    </p:extLst>
  </p:cSld>
  <p:clrMapOvr>
    <a:masterClrMapping/>
  </p:clrMapOvr>
  <p:transition>
    <p:cut/>
  </p:transition>
  <p:timing/>
</p:sld>
</file>

<file path=ppt/slides/slide2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459" name="직사각형 4"/>
          <p:cNvSpPr>
            <a:spLocks noChangeArrowheads="1"/>
          </p:cNvSpPr>
          <p:nvPr/>
        </p:nvSpPr>
        <p:spPr bwMode="auto">
          <a:xfrm>
            <a:off x="669925" y="1124744"/>
            <a:ext cx="9070975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▣ </a:t>
            </a:r>
            <a:r>
              <a:rPr lang="en-US" altLang="ko-KR" sz="14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PLC </a:t>
            </a:r>
            <a:r>
              <a:rPr lang="ko-KR" altLang="en-US" sz="14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기능과 활용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마스터 제어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Master control ) 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분기 기능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시퀀스 프로그램 블록을 마스터 조건에 따라 수동이나 자동 운전을 절환하는 기능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마스터 제어 시작과 마스터 제어 종료로 그 블록을 명시해야 함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프로그램의 분기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(jump)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흐름을 바꿀 수 있는 명령이 있으며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PLC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에서는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Jump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명령이 있다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서브루틴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( Subroutine 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각기 다른 데이터로 같은 프로그램을 호출하여 반복수행할 때 필요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산술 및 논리연산 명령어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Arithmetic &amp; Logical calculus )</a:t>
            </a:r>
            <a:endParaRPr lang="ko-KR" altLang="en-US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레지스터의 데이터를 연산처리하는 명령어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-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이동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크기의 비교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덧셈과 뺄셈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진법의 변환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배정도 연산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곱셈과 나눗셈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과학용 연산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</p:spTree>
  </p:cSld>
  <p:clrMapOvr>
    <a:masterClrMapping/>
  </p:clrMapOvr>
  <p:transition>
    <p:cut/>
  </p:transition>
  <p:timing/>
</p:sld>
</file>

<file path=ppt/slides/slide2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387" name="직사각형 4"/>
          <p:cNvSpPr>
            <a:spLocks noChangeArrowheads="1"/>
          </p:cNvSpPr>
          <p:nvPr/>
        </p:nvSpPr>
        <p:spPr bwMode="auto">
          <a:xfrm>
            <a:off x="669925" y="1233488"/>
            <a:ext cx="90709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▣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기능과 활용  </a:t>
            </a: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22288" y="908050"/>
            <a:ext cx="4862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4.6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개요 및 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0774"/>
              </p:ext>
            </p:extLst>
          </p:nvPr>
        </p:nvGraphicFramePr>
        <p:xfrm>
          <a:off x="992188" y="1700808"/>
          <a:ext cx="8281987" cy="3959223"/>
        </p:xfrm>
        <a:graphic>
          <a:graphicData uri="http://schemas.openxmlformats.org/drawingml/2006/table">
            <a:tbl>
              <a:tblPr/>
              <a:tblGrid>
                <a:gridCol w="1302182"/>
                <a:gridCol w="3331372"/>
                <a:gridCol w="3648433"/>
              </a:tblGrid>
              <a:tr h="413396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제어내용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제어기술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사 용</a:t>
                      </a:r>
                      <a:r>
                        <a:rPr lang="ko-KR" altLang="en-US" sz="1400" b="0" kern="0" spc="-30" baseline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분 야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93061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시퀀스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제어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AND OR NOT TIMER COUNTER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err="1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유접점 릴레이 회로 기능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061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품별제어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시프트 레지스터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품종부호화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물품 유무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종류 및 이송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061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계수제어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카운터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2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진수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BCD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변환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연산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생산수량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061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계량제어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A/D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변환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온도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압력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유량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속도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781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위치제어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고속 카운터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로터리 인코더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위치검출용 펄스 발생기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모터의 속도제어에 의한 정밀위치 결정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34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원격제어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원격출력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, CPU 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링크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현장이나 상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·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하수도 설비 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34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링크제어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주 컴퓨터와 링크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감시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34">
                <a:tc>
                  <a:txBody>
                    <a:bodyPr vert="horz" wrap="square"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관리제어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고급언어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(BASIC, C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언어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 kern="0" spc="-3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생산현장의 일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․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월보 작성 </a:t>
                      </a:r>
                    </a:p>
                  </a:txBody>
                  <a:tcPr marL="72003" marR="72003" marT="35997" marB="35997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27" name="직사각형 2"/>
          <p:cNvSpPr>
            <a:spLocks noChangeArrowheads="1"/>
          </p:cNvSpPr>
          <p:nvPr/>
        </p:nvSpPr>
        <p:spPr bwMode="auto">
          <a:xfrm>
            <a:off x="3467311" y="5805264"/>
            <a:ext cx="29658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0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주요기능 활용을 정리한 표</a:t>
            </a:r>
          </a:p>
        </p:txBody>
      </p:sp>
    </p:spTree>
  </p:cSld>
  <p:clrMapOvr>
    <a:masterClrMapping/>
  </p:clrMapOvr>
  <p:transition>
    <p:cut/>
  </p:transition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34432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3.6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우선 회로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인터 록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:Interlock)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532" name="직사각형 14"/>
          <p:cNvSpPr>
            <a:spLocks noChangeArrowheads="1"/>
          </p:cNvSpPr>
          <p:nvPr/>
        </p:nvSpPr>
        <p:spPr bwMode="auto">
          <a:xfrm>
            <a:off x="704850" y="1233488"/>
            <a:ext cx="88931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- 2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 이상의 입력이 있을 때 먼저 입력한 신호가 우선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 입력에 대한 출력이 종료하기 전에는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다른 입력신호를 무시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하는 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우선도가 높은 쪽의 회로를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조작했을 때 우선도가 낮은 다른 쪽의 회로는 동작하지 않도록 우선도가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낮은 쪽을 조작하기 위한 릴레이의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인터록 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직렬로 삽입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신입력 우선회로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항상 최후에 주어진 입력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즉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새로운 입력이 우선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되는 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직렬우선회로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컨베이어 벨트 제어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전원측에 가까운 신호부터 우선도가 주어지는 순서회로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2533" name="_x170374184" descr="DRW00001e0005d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888" y="4041775"/>
            <a:ext cx="64643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타원 16"/>
          <p:cNvSpPr>
            <a:spLocks noChangeArrowheads="1"/>
          </p:cNvSpPr>
          <p:nvPr/>
        </p:nvSpPr>
        <p:spPr bwMode="auto">
          <a:xfrm>
            <a:off x="3189288" y="4148646"/>
            <a:ext cx="539750" cy="50449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2535" name="타원 35"/>
          <p:cNvSpPr>
            <a:spLocks noChangeArrowheads="1"/>
          </p:cNvSpPr>
          <p:nvPr/>
        </p:nvSpPr>
        <p:spPr bwMode="auto">
          <a:xfrm>
            <a:off x="4413250" y="4545731"/>
            <a:ext cx="539750" cy="48674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2536" name="타원 36"/>
          <p:cNvSpPr>
            <a:spLocks noChangeArrowheads="1"/>
          </p:cNvSpPr>
          <p:nvPr/>
        </p:nvSpPr>
        <p:spPr bwMode="auto">
          <a:xfrm>
            <a:off x="5627688" y="4922911"/>
            <a:ext cx="541337" cy="52231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2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21"/>
          <p:cNvSpPr>
            <a:spLocks noChangeArrowheads="1"/>
          </p:cNvSpPr>
          <p:nvPr/>
        </p:nvSpPr>
        <p:spPr bwMode="auto">
          <a:xfrm>
            <a:off x="3081338" y="3032956"/>
            <a:ext cx="37211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342900" indent="-3429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  </a:t>
            </a:r>
            <a:r>
              <a:rPr lang="en-US" altLang="ko-KR" sz="24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lang="ko-KR" altLang="en-US" sz="24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lang="en-US" altLang="ko-KR" sz="24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24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제어 </a:t>
            </a:r>
            <a:r>
              <a:rPr lang="en-US" altLang="ko-KR" sz="2400" b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Ⅲ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74775" y="1016732"/>
            <a:ext cx="7129463" cy="1296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anchor="ctr" anchorCtr="1"/>
          <a:lstStyle>
            <a:defPPr>
              <a:defRPr lang="en-US"/>
            </a:defPPr>
            <a:lvl1pPr algn="ctr" rtl="0" fontAlgn="base" latinLnBrk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4200" b="1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defRPr/>
            </a:pPr>
            <a:r>
              <a:rPr kumimoji="0" lang="ko-KR" altLang="en-US" kern="0" smtClean="0"/>
              <a:t>자동화 시스템</a:t>
            </a:r>
            <a:endParaRPr kumimoji="0" lang="en-US" altLang="ko-KR" kern="0"/>
          </a:p>
        </p:txBody>
      </p:sp>
      <p:pic>
        <p:nvPicPr>
          <p:cNvPr id="3076" name="그림 9" descr="symbol_img_0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8" y="188913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3046" y="4055584"/>
            <a:ext cx="34275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4.7    PLC </a:t>
            </a:r>
            <a:r>
              <a:rPr lang="ko-KR" altLang="en-US" b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4.8    PLC 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4.9    PLC 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4.10  </a:t>
            </a:r>
            <a:r>
              <a:rPr lang="ko-KR" altLang="en-US" b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제어프로그램의 역할 범위</a:t>
            </a:r>
            <a:endParaRPr lang="en-US" altLang="ko-KR" b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22026" y="238125"/>
            <a:ext cx="4247902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68338" y="1235075"/>
            <a:ext cx="88566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노이즈 발생원인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6430"/>
              </p:ext>
            </p:extLst>
          </p:nvPr>
        </p:nvGraphicFramePr>
        <p:xfrm>
          <a:off x="992188" y="1626071"/>
          <a:ext cx="8461375" cy="462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99"/>
                <a:gridCol w="4500731"/>
                <a:gridCol w="2736445"/>
              </a:tblGrid>
              <a:tr h="324631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노이즈 종류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발생 원인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대책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06961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내부 노이즈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기기 내부의 전류가 흐르는 </a:t>
                      </a:r>
                      <a:r>
                        <a:rPr lang="ko-KR" altLang="en-US" sz="14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기판이나 동선 근처에는</a:t>
                      </a:r>
                      <a:endParaRPr lang="en-US" altLang="ko-KR" sz="1400" b="0" smtClean="0">
                        <a:solidFill>
                          <a:srgbClr val="0000FF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자계가 형성</a:t>
                      </a:r>
                      <a:r>
                        <a:rPr lang="en-US" altLang="ko-KR" sz="14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시간에 따라 그 크기가 변화하여 다른 부분으로 유도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되어 전압을 발생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실제로 릴레이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전자개폐기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인버터 및 모터 등의 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기기에서 발생하는 유도전압은 주위의 전자기기에 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나쁜 영향을 줄 수 있는 노이즈를 발생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제품을 설계하는 과정에서 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부품배치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기판 디자인에 유의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보호회로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등을 부착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405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 노이즈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동일한 동력전원선에 서로 다른 조건의 여러 부하가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연결되어 있을 경우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각 부하의 사용조건 및 배선상태 또는 각 부하간의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임피던스 불균형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노이즈는 발생 지속시간이 매우 짧으나 그 진폭은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매우 큰 </a:t>
                      </a:r>
                      <a:r>
                        <a:rPr lang="ko-KR" altLang="en-US" sz="1400" b="0" err="1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임펄스 신호 형태</a:t>
                      </a:r>
                      <a:r>
                        <a:rPr lang="en-US" altLang="ko-KR" sz="14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400" b="0" smtClean="0">
                        <a:solidFill>
                          <a:srgbClr val="0000FF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전용접지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필터 부착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배선방법을 개선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23" name="직사각형 1"/>
          <p:cNvSpPr>
            <a:spLocks noChangeArrowheads="1"/>
          </p:cNvSpPr>
          <p:nvPr/>
        </p:nvSpPr>
        <p:spPr bwMode="auto">
          <a:xfrm>
            <a:off x="452500" y="6237288"/>
            <a:ext cx="93296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 Impedence 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저항값이 주파수에 따라 달리 나오는 것이 임피던스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주파수에  상관없이  일정한 것이 저항</a:t>
            </a:r>
          </a:p>
        </p:txBody>
      </p:sp>
    </p:spTree>
  </p:cSld>
  <p:clrMapOvr>
    <a:masterClrMapping/>
  </p:clrMapOvr>
  <p:transition>
    <p:cut/>
  </p:transition>
  <p:timing/>
</p:sld>
</file>

<file path=ppt/slides/slide2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68338" y="1235075"/>
            <a:ext cx="88566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노이즈 발생원인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8005"/>
              </p:ext>
            </p:extLst>
          </p:nvPr>
        </p:nvGraphicFramePr>
        <p:xfrm>
          <a:off x="992188" y="1700213"/>
          <a:ext cx="8461375" cy="136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99"/>
                <a:gridCol w="4500731"/>
                <a:gridCol w="2736445"/>
              </a:tblGrid>
              <a:tr h="324584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노이즈 종류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발생 원인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대책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04408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자연 노이즈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낙뢰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․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정전기 등 자연적으로 발생하는 현상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근본적으로 제거가 불가능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전원선 등을 지중 매설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특별 </a:t>
                      </a:r>
                      <a:r>
                        <a:rPr lang="en-US" altLang="ko-KR" sz="14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4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종 접지방식</a:t>
                      </a:r>
                      <a:endParaRPr lang="en-US" altLang="ko-KR" sz="1400" b="0" smtClean="0">
                        <a:solidFill>
                          <a:srgbClr val="FF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•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낙뢰 보호회로를 부가설치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2004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23" name="직사각형 1"/>
          <p:cNvSpPr>
            <a:spLocks noChangeArrowheads="1"/>
          </p:cNvSpPr>
          <p:nvPr/>
        </p:nvSpPr>
        <p:spPr bwMode="auto">
          <a:xfrm>
            <a:off x="956557" y="3429000"/>
            <a:ext cx="63727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 Impedence 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저항값이 주파수에 따라 달리 나오는 것이 </a:t>
            </a:r>
            <a:r>
              <a:rPr lang="ko-KR" altLang="en-US" sz="1400" b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임피던스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주파수에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상관없이  일정한 것이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저항</a:t>
            </a:r>
          </a:p>
        </p:txBody>
      </p:sp>
    </p:spTree>
    <p:extLst>
      <p:ext uri="{BB962C8B-B14F-4D97-AF65-F5344CB8AC3E}">
        <p14:creationId xmlns:p14="http://schemas.microsoft.com/office/powerpoint/2010/main" val="918452675"/>
      </p:ext>
    </p:extLst>
  </p:cSld>
  <p:clrMapOvr>
    <a:masterClrMapping/>
  </p:clrMapOvr>
  <p:transition>
    <p:cut/>
  </p:transition>
  <p:timing/>
</p:sld>
</file>

<file path=ppt/slides/slide2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3" name="직사각형 4"/>
          <p:cNvSpPr>
            <a:spLocks noChangeArrowheads="1"/>
          </p:cNvSpPr>
          <p:nvPr/>
        </p:nvSpPr>
        <p:spPr bwMode="auto">
          <a:xfrm>
            <a:off x="668338" y="1235075"/>
            <a:ext cx="9072562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복사 노이즈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내용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전달되는 경로가 전선 등의 직접적인 경로에 의하지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않고 전자파 형태로 발생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•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노이즈의 단위는 ‘가우스’ 등의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자계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磁界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의 세기로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대책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금속체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본체 또는 모듈 내부의 회로구동부를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차폐하고 차폐판을 접지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•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전원선의 배선은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트위스트 페어선을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자계뿐만 아니라 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전계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電界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 포함하고 있으므로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접지단자를 접지하여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전도 노이즈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내용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전달되는 경로가 전원선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접지선 등의 직접적인 경로를 통하여 순간적인 고압형태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(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임펄스 형태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나 고주파를 발생하는 노이즈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•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노이즈의 단위는 전압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전력 등으로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전달되는 형태에 따라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두 전원선 사이로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들어오는 정상모드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노이즈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접지선과 전원선 사이로 들어오는 공통모드 노이즈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대책①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가장 좋은 방법은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종 접지방법을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패널 내 또는 주위의 다른 기기와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공용접지를 절대 피한다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68338" y="1235075"/>
            <a:ext cx="4248150" cy="41549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1928813" y="3392488"/>
            <a:ext cx="1425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전용접지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양호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54" name="TextBox 15"/>
          <p:cNvSpPr txBox="1">
            <a:spLocks noChangeArrowheads="1"/>
          </p:cNvSpPr>
          <p:nvPr/>
        </p:nvSpPr>
        <p:spPr bwMode="auto">
          <a:xfrm>
            <a:off x="6551613" y="3392488"/>
            <a:ext cx="1425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공용접지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보통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55" name="TextBox 16"/>
          <p:cNvSpPr txBox="1">
            <a:spLocks noChangeArrowheads="1"/>
          </p:cNvSpPr>
          <p:nvPr/>
        </p:nvSpPr>
        <p:spPr bwMode="auto">
          <a:xfrm>
            <a:off x="1928813" y="5705607"/>
            <a:ext cx="1425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전용접지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불량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56" name="TextBox 17"/>
          <p:cNvSpPr txBox="1">
            <a:spLocks noChangeArrowheads="1"/>
          </p:cNvSpPr>
          <p:nvPr/>
        </p:nvSpPr>
        <p:spPr bwMode="auto">
          <a:xfrm>
            <a:off x="6551613" y="5705607"/>
            <a:ext cx="135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종접지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보통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424608" y="1988840"/>
            <a:ext cx="979488" cy="32403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663268" y="1988840"/>
            <a:ext cx="979488" cy="32403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다른기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기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4" name="직선 연결선 3"/>
          <p:cNvCxnSpPr>
            <a:stCxn id="2" idx="2"/>
          </p:cNvCxnSpPr>
          <p:nvPr/>
        </p:nvCxnSpPr>
        <p:spPr bwMode="auto">
          <a:xfrm flipH="1">
            <a:off x="1914352" y="2312876"/>
            <a:ext cx="0" cy="72008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 bwMode="auto">
          <a:xfrm>
            <a:off x="1647767" y="3032956"/>
            <a:ext cx="5296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9" name="직선 연결선 18"/>
          <p:cNvCxnSpPr/>
          <p:nvPr/>
        </p:nvCxnSpPr>
        <p:spPr bwMode="auto">
          <a:xfrm>
            <a:off x="1710554" y="3095248"/>
            <a:ext cx="3772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>
            <a:off x="1774216" y="3163828"/>
            <a:ext cx="264834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직선 연결선 22"/>
          <p:cNvCxnSpPr/>
          <p:nvPr/>
        </p:nvCxnSpPr>
        <p:spPr bwMode="auto">
          <a:xfrm flipH="1">
            <a:off x="3171509" y="2312876"/>
            <a:ext cx="0" cy="72008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직선 연결선 23"/>
          <p:cNvCxnSpPr/>
          <p:nvPr/>
        </p:nvCxnSpPr>
        <p:spPr bwMode="auto">
          <a:xfrm>
            <a:off x="2904924" y="3032956"/>
            <a:ext cx="5296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직선 연결선 24"/>
          <p:cNvCxnSpPr/>
          <p:nvPr/>
        </p:nvCxnSpPr>
        <p:spPr bwMode="auto">
          <a:xfrm>
            <a:off x="2967711" y="3095248"/>
            <a:ext cx="3772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3031373" y="3163828"/>
            <a:ext cx="264834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6083224" y="1988840"/>
            <a:ext cx="979488" cy="32403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321884" y="1988840"/>
            <a:ext cx="979488" cy="32403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다른기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기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10" name="꺾인 연결선 9"/>
          <p:cNvCxnSpPr>
            <a:stCxn id="27" idx="2"/>
            <a:endCxn id="28" idx="2"/>
          </p:cNvCxnSpPr>
          <p:nvPr/>
        </p:nvCxnSpPr>
        <p:spPr bwMode="auto">
          <a:xfrm rot="16200000" flipH="1">
            <a:off x="7192298" y="1693546"/>
            <a:ext cx="12700" cy="1238660"/>
          </a:xfrm>
          <a:prstGeom prst="bentConnector3">
            <a:avLst>
              <a:gd name="adj1" fmla="val 1800000"/>
            </a:avLst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 flipH="1">
            <a:off x="7217735" y="2528900"/>
            <a:ext cx="0" cy="525546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직선 연결선 31"/>
          <p:cNvCxnSpPr/>
          <p:nvPr/>
        </p:nvCxnSpPr>
        <p:spPr bwMode="auto">
          <a:xfrm>
            <a:off x="6951150" y="3054446"/>
            <a:ext cx="5296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7013937" y="3116738"/>
            <a:ext cx="3772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직선 연결선 33"/>
          <p:cNvCxnSpPr/>
          <p:nvPr/>
        </p:nvCxnSpPr>
        <p:spPr bwMode="auto">
          <a:xfrm>
            <a:off x="7077599" y="3185318"/>
            <a:ext cx="264834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5889104" y="1844824"/>
            <a:ext cx="2628292" cy="94684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7134739" y="2721109"/>
            <a:ext cx="180020" cy="142508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439122" y="4264068"/>
            <a:ext cx="979488" cy="32403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677782" y="4264068"/>
            <a:ext cx="979488" cy="32403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다른기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기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40" name="직선 연결선 39"/>
          <p:cNvCxnSpPr/>
          <p:nvPr/>
        </p:nvCxnSpPr>
        <p:spPr bwMode="auto">
          <a:xfrm flipH="1">
            <a:off x="3167357" y="4630276"/>
            <a:ext cx="0" cy="72008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1" name="직선 연결선 40"/>
          <p:cNvCxnSpPr/>
          <p:nvPr/>
        </p:nvCxnSpPr>
        <p:spPr bwMode="auto">
          <a:xfrm>
            <a:off x="2900772" y="5350356"/>
            <a:ext cx="5296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>
            <a:off x="2963559" y="5412648"/>
            <a:ext cx="3772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3027221" y="5481228"/>
            <a:ext cx="264834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꺾인 연결선 16"/>
          <p:cNvCxnSpPr>
            <a:stCxn id="38" idx="2"/>
          </p:cNvCxnSpPr>
          <p:nvPr/>
        </p:nvCxnSpPr>
        <p:spPr bwMode="auto">
          <a:xfrm rot="16200000" flipH="1">
            <a:off x="2345222" y="4171748"/>
            <a:ext cx="402212" cy="1234924"/>
          </a:xfrm>
          <a:prstGeom prst="bentConnector2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6" name="타원 45"/>
          <p:cNvSpPr/>
          <p:nvPr/>
        </p:nvSpPr>
        <p:spPr bwMode="auto">
          <a:xfrm>
            <a:off x="3078747" y="4907359"/>
            <a:ext cx="180020" cy="16748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889104" y="3997444"/>
            <a:ext cx="2628292" cy="113303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가능한 굵고 짧게</a:t>
            </a: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lang="en-US" altLang="ko-KR" sz="11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en-US" altLang="ko-KR" sz="11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en-US" altLang="ko-KR" sz="1100" b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                          </a:t>
            </a:r>
            <a:r>
              <a:rPr lang="ko-KR" altLang="en-US" sz="1100" b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제어반 접지단자</a:t>
            </a:r>
            <a:endParaRPr lang="en-US" altLang="ko-KR" sz="1100" b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213872" y="4141460"/>
            <a:ext cx="979488" cy="63315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접지단자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49" name="직선 연결선 48"/>
          <p:cNvCxnSpPr>
            <a:endCxn id="59" idx="0"/>
          </p:cNvCxnSpPr>
          <p:nvPr/>
        </p:nvCxnSpPr>
        <p:spPr bwMode="auto">
          <a:xfrm>
            <a:off x="6382105" y="4458037"/>
            <a:ext cx="29" cy="602215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>
            <a:off x="6115520" y="5365596"/>
            <a:ext cx="5296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1" name="직선 연결선 50"/>
          <p:cNvCxnSpPr/>
          <p:nvPr/>
        </p:nvCxnSpPr>
        <p:spPr bwMode="auto">
          <a:xfrm>
            <a:off x="6178307" y="5427888"/>
            <a:ext cx="377268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2" name="직선 연결선 51"/>
          <p:cNvCxnSpPr/>
          <p:nvPr/>
        </p:nvCxnSpPr>
        <p:spPr bwMode="auto">
          <a:xfrm>
            <a:off x="6241969" y="5496468"/>
            <a:ext cx="264834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4" name="직선 연결선 53"/>
          <p:cNvCxnSpPr>
            <a:endCxn id="48" idx="1"/>
          </p:cNvCxnSpPr>
          <p:nvPr/>
        </p:nvCxnSpPr>
        <p:spPr bwMode="auto">
          <a:xfrm>
            <a:off x="6382105" y="4458037"/>
            <a:ext cx="831767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9" name="타원 58"/>
          <p:cNvSpPr/>
          <p:nvPr/>
        </p:nvSpPr>
        <p:spPr bwMode="auto">
          <a:xfrm>
            <a:off x="6292124" y="5060252"/>
            <a:ext cx="180020" cy="166988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22757" y="526861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en-US" altLang="ko-KR" sz="12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2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종접지</a:t>
            </a:r>
            <a:endParaRPr lang="ko-KR" altLang="en-US" sz="12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H="1">
            <a:off x="6382134" y="5130481"/>
            <a:ext cx="0" cy="244275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직선 화살표 연결선 52"/>
          <p:cNvCxnSpPr/>
          <p:nvPr/>
        </p:nvCxnSpPr>
        <p:spPr bwMode="auto">
          <a:xfrm flipH="1">
            <a:off x="6645188" y="4278582"/>
            <a:ext cx="0" cy="162018"/>
          </a:xfrm>
          <a:prstGeom prst="straightConnector1">
            <a:avLst/>
          </a:prstGeom>
          <a:solidFill>
            <a:srgbClr val="99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cut/>
  </p:transition>
  <p:timing/>
</p:sld>
</file>

<file path=ppt/slides/slide2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9" name="직사각형 4"/>
          <p:cNvSpPr>
            <a:spLocks noChangeArrowheads="1"/>
          </p:cNvSpPr>
          <p:nvPr/>
        </p:nvSpPr>
        <p:spPr bwMode="auto">
          <a:xfrm>
            <a:off x="679450" y="1235075"/>
            <a:ext cx="4249738" cy="365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988812"/>
              </p:ext>
            </p:extLst>
          </p:nvPr>
        </p:nvGraphicFramePr>
        <p:xfrm>
          <a:off x="992188" y="1808163"/>
          <a:ext cx="8281987" cy="3060700"/>
        </p:xfrm>
        <a:graphic>
          <a:graphicData uri="http://schemas.openxmlformats.org/drawingml/2006/table">
            <a:tbl>
              <a:tblPr/>
              <a:tblGrid>
                <a:gridCol w="1944687"/>
                <a:gridCol w="6337300"/>
              </a:tblGrid>
              <a:tr h="483835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접지공사 종류</a:t>
                      </a: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접지 저항값</a:t>
                      </a: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522278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1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종 접지</a:t>
                      </a: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10</a:t>
                      </a: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Ω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이하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고압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특별 고압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7078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2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종 접지</a:t>
                      </a: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변압기의 고압측 또는 특별 고압측 선로의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1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선 지락 전류값을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150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으로 </a:t>
                      </a:r>
                      <a:endParaRPr kumimoji="0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나눈 값과 동등한 </a:t>
                      </a: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Ω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이하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보통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75</a:t>
                      </a: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Ω</a:t>
                      </a:r>
                      <a:endParaRPr kumimoji="0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122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제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3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종 접지</a:t>
                      </a: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l-GR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100</a:t>
                      </a:r>
                      <a:r>
                        <a:rPr kumimoji="0" lang="el-GR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Ω</a:t>
                      </a:r>
                      <a:r>
                        <a:rPr kumimoji="0" lang="el-GR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이하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고압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38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특별 제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3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종 접지</a:t>
                      </a: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l-GR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10</a:t>
                      </a:r>
                      <a:r>
                        <a:rPr kumimoji="0" lang="el-GR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Ω</a:t>
                      </a:r>
                      <a:r>
                        <a:rPr kumimoji="0" lang="el-GR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이하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(600V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이하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)</a:t>
                      </a: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3" marB="179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93" name="TextBox 2"/>
          <p:cNvSpPr txBox="1">
            <a:spLocks noChangeArrowheads="1"/>
          </p:cNvSpPr>
          <p:nvPr/>
        </p:nvSpPr>
        <p:spPr bwMode="auto">
          <a:xfrm>
            <a:off x="3692525" y="5173663"/>
            <a:ext cx="251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접지공사의 종류와 저항값 표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2934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전도 노이즈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대책②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절연변압기를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전원단 앞에 부착하여 전원선으로 유입되는 외부 노이즈를 차단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•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배선시는 가급적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트위스트 페어선을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절연변압기의 용량은 부하정격의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20%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이상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(500W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급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여유 있게 선택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심한 노이즈가 예상될 경우 부하 및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 모듈용 전원에도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절연변압기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설치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절연변압기의 접속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사례도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pic>
        <p:nvPicPr>
          <p:cNvPr id="8197" name="_x117681912" descr="DRW000027f435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700" y="3273425"/>
            <a:ext cx="5927849" cy="137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00" name="직선 연결선 2"/>
          <p:cNvCxnSpPr>
            <a:cxnSpLocks noChangeShapeType="1"/>
          </p:cNvCxnSpPr>
          <p:nvPr/>
        </p:nvCxnSpPr>
        <p:spPr bwMode="auto">
          <a:xfrm>
            <a:off x="4019550" y="2855913"/>
            <a:ext cx="2805113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019550" y="3592544"/>
            <a:ext cx="861442" cy="68407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절연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변압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기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761438" y="3531826"/>
            <a:ext cx="1221482" cy="78079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전원</a:t>
            </a:r>
            <a:r>
              <a:rPr lang="ko-KR" altLang="en-US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부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</p:spTree>
  </p:cSld>
  <p:clrMapOvr>
    <a:masterClrMapping/>
  </p:clrMapOvr>
  <p:transition>
    <p:cut/>
  </p:transition>
  <p:timing/>
</p:sld>
</file>

<file path=ppt/slides/slide2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2677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전도 노이즈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 대책 ③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고주파 영역의 노이즈를 감쇄시키기 위한 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저역 필터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(250V, 3A)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전원단 앞에 부착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저역필터의 부착 사례도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pic>
        <p:nvPicPr>
          <p:cNvPr id="8198" name="_x117681992" descr="DRW000027f435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8624" y="2384884"/>
            <a:ext cx="35448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_x117680632" descr="DRW000027f435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7024" y="2421396"/>
            <a:ext cx="40497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직사각형 1"/>
          <p:cNvSpPr>
            <a:spLocks noChangeArrowheads="1"/>
          </p:cNvSpPr>
          <p:nvPr/>
        </p:nvSpPr>
        <p:spPr bwMode="auto">
          <a:xfrm>
            <a:off x="2468737" y="2384884"/>
            <a:ext cx="873125" cy="792162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8202" name="직사각형 9"/>
          <p:cNvSpPr>
            <a:spLocks noChangeArrowheads="1"/>
          </p:cNvSpPr>
          <p:nvPr/>
        </p:nvSpPr>
        <p:spPr bwMode="auto">
          <a:xfrm>
            <a:off x="5843762" y="2421396"/>
            <a:ext cx="873125" cy="792163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610356" y="2569243"/>
            <a:ext cx="573410" cy="35753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필 터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4291106" y="2517610"/>
            <a:ext cx="717426" cy="5468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12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전원</a:t>
            </a:r>
            <a:r>
              <a:rPr lang="ko-KR" altLang="en-US" sz="12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부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099629" y="2585719"/>
            <a:ext cx="432361" cy="35753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필터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7376558" y="2648201"/>
            <a:ext cx="437234" cy="26114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9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변압</a:t>
            </a:r>
            <a:r>
              <a:rPr lang="ko-KR" altLang="en-US" sz="9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기</a:t>
            </a: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678267" y="2564904"/>
            <a:ext cx="556157" cy="438854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PLC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SzTx/>
              <a:buFont typeface="Webdings" pitchFamily="18" charset="2"/>
              <a:buNone/>
            </a:pPr>
            <a:r>
              <a:rPr lang="ko-KR" altLang="en-US" sz="10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전원</a:t>
            </a:r>
            <a:r>
              <a:rPr lang="ko-KR" altLang="en-US" sz="10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부</a:t>
            </a: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8465" y="3588496"/>
            <a:ext cx="6264696" cy="2585323"/>
          </a:xfrm>
          <a:prstGeom prst="rect">
            <a:avLst/>
          </a:prstGeom>
          <a:solidFill>
            <a:srgbClr val="F4F9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※ </a:t>
            </a:r>
            <a:r>
              <a:rPr kumimoji="1" lang="ko-KR" altLang="en-US" sz="1400" b="0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저역 필터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( Low</a:t>
            </a:r>
            <a:r>
              <a:rPr kumimoji="1" lang="en-US" altLang="ko-KR" sz="1400" b="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pass filter )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00" b="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400" b="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: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차단 각주파수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ω</a:t>
            </a:r>
            <a:r>
              <a:rPr kumimoji="1" lang="ko-KR" altLang="ko-KR" sz="140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</a:rPr>
              <a:t>1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보다 낮은 주파수의 전류는 감쇠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없이 자유로이 통하며 </a:t>
            </a: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높은 주파수에 대하여는 큰 감쇠를 주는 필터를 말한다. </a:t>
            </a: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대표적인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회로는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T형 및 </a:t>
            </a:r>
            <a:r>
              <a:rPr kumimoji="1" lang="ko-KR" altLang="ko-KR" sz="140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π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형이다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(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그림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a)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.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 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그림 (b)는 그 감쇠 특성과 위상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특성을 나타낸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것이다. 또 회로 상수를 </a:t>
            </a: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그림과 같이 선택하면 공칭 임피던스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Z</a:t>
            </a:r>
            <a:r>
              <a:rPr kumimoji="1" lang="ko-KR" altLang="ko-KR" sz="1400" b="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및 차단 각주파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ko-KR" sz="1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  <a:cs typeface="굴림" pitchFamily="50" charset="-127"/>
              </a:rPr>
              <a:t>ω</a:t>
            </a:r>
            <a:r>
              <a:rPr kumimoji="1" lang="ko-KR" altLang="ko-KR" sz="1400" b="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  <a:cs typeface="굴림" pitchFamily="50" charset="-127"/>
              </a:rPr>
              <a:t>1</a:t>
            </a:r>
            <a:r>
              <a:rPr kumimoji="1" lang="en-US" altLang="ko-KR" sz="1400" b="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  <a:cs typeface="굴림" pitchFamily="50" charset="-127"/>
              </a:rPr>
              <a:t>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은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                                       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와 같이 된다.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pic>
        <p:nvPicPr>
          <p:cNvPr id="1027" name="Picture 3" descr="https://dbscthumb-phinf.pstatic.net/1993_000_1/20110721145450554_H1DKU0CJ6.jpg/i-i6956-2.jpg?type=w492_fst&amp;wm=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24" y="558924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저역 필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164" y="3573016"/>
            <a:ext cx="3035244" cy="21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해외] NEW 1PC 1.2G LPF 저역 통과 필터  SMA 인터페이스 NEW 1PC 1.2G/G11994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255" y="5373216"/>
            <a:ext cx="1232979" cy="12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645028"/>
      </p:ext>
    </p:extLst>
  </p:cSld>
  <p:clrMapOvr>
    <a:masterClrMapping/>
  </p:clrMapOvr>
  <p:transition>
    <p:cut/>
  </p:transition>
  <p:timing/>
</p:sld>
</file>

<file path=ppt/slides/slide2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704850" y="1241425"/>
            <a:ext cx="9108690" cy="52629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자연 노이즈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 대책①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상용전원의 앞단에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유도낙뢰 흡수용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surge absorber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(RC surge killer,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제너다이오드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바리스터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부착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▷ 대책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 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공기중 전원선은 유도낙뢰에 의한 대전으로 쉽게 노이즈가 발생하므로 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전원선을 지하에 매설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신호선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 대책①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모듈의 배선 길이가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50m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이상이 되면 가급적 쉴드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(Shield)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선을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-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쉴드선의 접지는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접지단자와 묶어서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종접지 처리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부득이하게 닥트를 사용할 경우 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쉴드 케이블을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     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실드 및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종접지 사례도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sp>
        <p:nvSpPr>
          <p:cNvPr id="9221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9222" name="_x117680872" descr="DRW000027f435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0" y="4257675"/>
            <a:ext cx="26289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23" name="직선 연결선 7"/>
          <p:cNvCxnSpPr>
            <a:cxnSpLocks noChangeShapeType="1"/>
          </p:cNvCxnSpPr>
          <p:nvPr/>
        </p:nvCxnSpPr>
        <p:spPr bwMode="auto">
          <a:xfrm>
            <a:off x="4953000" y="4184650"/>
            <a:ext cx="1116013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5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5262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   ▶ 입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출력 신호선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▷ 대책②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 모듈과 출력 모듈은 가급적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분리하여 배선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특히 동력전원선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전원선 분리접속 사례도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sp>
        <p:nvSpPr>
          <p:cNvPr id="1024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247" name="_x117682552" descr="DRW000027f435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8213" y="2349500"/>
            <a:ext cx="4905375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타원 8"/>
          <p:cNvSpPr>
            <a:spLocks noChangeArrowheads="1"/>
          </p:cNvSpPr>
          <p:nvPr/>
        </p:nvSpPr>
        <p:spPr bwMode="auto">
          <a:xfrm>
            <a:off x="4881563" y="2528888"/>
            <a:ext cx="503237" cy="75565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0249" name="타원 9"/>
          <p:cNvSpPr>
            <a:spLocks noChangeArrowheads="1"/>
          </p:cNvSpPr>
          <p:nvPr/>
        </p:nvSpPr>
        <p:spPr bwMode="auto">
          <a:xfrm>
            <a:off x="4881563" y="3429000"/>
            <a:ext cx="503237" cy="75565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0250" name="타원 10"/>
          <p:cNvSpPr>
            <a:spLocks noChangeArrowheads="1"/>
          </p:cNvSpPr>
          <p:nvPr/>
        </p:nvSpPr>
        <p:spPr bwMode="auto">
          <a:xfrm>
            <a:off x="4881563" y="5049838"/>
            <a:ext cx="503237" cy="61118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0251" name="타원 11"/>
          <p:cNvSpPr>
            <a:spLocks noChangeArrowheads="1"/>
          </p:cNvSpPr>
          <p:nvPr/>
        </p:nvSpPr>
        <p:spPr bwMode="auto">
          <a:xfrm>
            <a:off x="4881563" y="4292600"/>
            <a:ext cx="503237" cy="75723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9924" y="3461952"/>
            <a:ext cx="400110" cy="687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안정화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1709" y="4342028"/>
            <a:ext cx="400110" cy="728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안정화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3554" name="_x170647488" descr="DRW00001e000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2913" y="1844675"/>
            <a:ext cx="6580187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344328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3.6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우선 회로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인터 록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:Interlock)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557" name="직사각형 14"/>
          <p:cNvSpPr>
            <a:spLocks noChangeArrowheads="1"/>
          </p:cNvSpPr>
          <p:nvPr/>
        </p:nvSpPr>
        <p:spPr bwMode="auto">
          <a:xfrm>
            <a:off x="704850" y="1266915"/>
            <a:ext cx="9072563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병렬우선회로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차고셔터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커텐제어등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교대로 인터록을  걸어서 어느 입력이든지 먼저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되는 회로에 우선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 OR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접속</a:t>
            </a:r>
          </a:p>
        </p:txBody>
      </p:sp>
      <p:sp>
        <p:nvSpPr>
          <p:cNvPr id="23558" name="타원 18"/>
          <p:cNvSpPr>
            <a:spLocks noChangeArrowheads="1"/>
          </p:cNvSpPr>
          <p:nvPr/>
        </p:nvSpPr>
        <p:spPr bwMode="auto">
          <a:xfrm>
            <a:off x="3440113" y="2506663"/>
            <a:ext cx="815975" cy="773112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3559" name="타원 19"/>
          <p:cNvSpPr>
            <a:spLocks noChangeArrowheads="1"/>
          </p:cNvSpPr>
          <p:nvPr/>
        </p:nvSpPr>
        <p:spPr bwMode="auto">
          <a:xfrm>
            <a:off x="3425825" y="3309938"/>
            <a:ext cx="850900" cy="83343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23560" name="직사각형 1"/>
          <p:cNvSpPr>
            <a:spLocks noChangeArrowheads="1"/>
          </p:cNvSpPr>
          <p:nvPr/>
        </p:nvSpPr>
        <p:spPr bwMode="auto">
          <a:xfrm>
            <a:off x="4629150" y="2133600"/>
            <a:ext cx="1763713" cy="760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latinLnBrk="1" hangingPunct="1"/>
            <a:endParaRPr lang="ko-KR" altLang="en-US"/>
          </a:p>
        </p:txBody>
      </p:sp>
    </p:spTree>
  </p:cSld>
  <p:clrMapOvr>
    <a:masterClrMapping/>
  </p:clrMapOvr>
  <p:transition>
    <p:cut/>
  </p:transition>
  <p:timing/>
</p:sld>
</file>

<file path=ppt/slides/slide2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7386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유도부하 노이즈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97401"/>
              </p:ext>
            </p:extLst>
          </p:nvPr>
        </p:nvGraphicFramePr>
        <p:xfrm>
          <a:off x="812800" y="1989138"/>
          <a:ext cx="8640762" cy="463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064"/>
                <a:gridCol w="3130734"/>
                <a:gridCol w="2593964"/>
              </a:tblGrid>
              <a:tr h="359749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연결 케이스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대 책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 고</a:t>
                      </a:r>
                      <a:endParaRPr lang="en-US" altLang="ko-KR" sz="16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20654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DC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 모듈에 유도부하가 연결된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노이즈 환류용 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다이오드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가능한 한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부하 근처에  병렬로 접속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620654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 모듈과 유도부하가 연결된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노이즈 제거용 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서지 킬러</a:t>
                      </a:r>
                      <a:r>
                        <a:rPr lang="en-US" altLang="ko-KR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(surge killer)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부하와  병렬로 접속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894980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 모듈과 외부 입력기기와의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배선이 긴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서지 킬러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입력 모듈과 병렬로 접속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유도전압 및 표류 정전용량이 적은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DC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모듈을 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배선 상호간에 유도전압 및 표류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정전용량의 영향으로 노이즈가 발생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894980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릴레이 출력 모듈에 유도부하가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연결된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환류용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다이오드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또는 </a:t>
                      </a:r>
                      <a:r>
                        <a:rPr lang="ko-KR" altLang="en-US" sz="1200" b="0" err="1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바리스터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등을 부하와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병렬로 접속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유도부하가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on/off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될 때마다 부하에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따라 수천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V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의 서지 전압이 발생되어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릴레이 접점수명이 단축되거나 소손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620654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트랜지스터 출력 모듈에 유도부하가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연결된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노이즈 환류용 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다이오드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가능한 한 부하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근처에 병렬로 접속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620654"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SSR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출력 모듈에 유도부하가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연결된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서지 킬러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부하와 병렬로 접속한다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8" marR="0" marT="36002" marB="360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1" y="1241425"/>
            <a:ext cx="2555962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▶ 유도부하 노이즈</a:t>
            </a:r>
            <a:endParaRPr lang="ko-KR" altLang="en-US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pic>
        <p:nvPicPr>
          <p:cNvPr id="12293" name="Picture 2" descr="http://forum.falinux.com/zbxe/files/attach/images/406792/979/560/naver_com_20111031_0956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038" y="2738438"/>
            <a:ext cx="2916237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 descr="http://www.eumax.cn/maps/201210101032052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2499" y="2348880"/>
            <a:ext cx="3096965" cy="17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6" descr="http://www.kem.co/DATAS/es_product/KNRDT-10820-1.jpg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2500" y="4004890"/>
            <a:ext cx="3673027" cy="259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2"/>
          <p:cNvSpPr txBox="1">
            <a:spLocks noChangeArrowheads="1"/>
          </p:cNvSpPr>
          <p:nvPr/>
        </p:nvSpPr>
        <p:spPr bwMode="auto">
          <a:xfrm>
            <a:off x="3821113" y="6116638"/>
            <a:ext cx="2254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(Surge Killer) - </a:t>
            </a:r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7" name="직사각형 3"/>
          <p:cNvSpPr>
            <a:spLocks noChangeArrowheads="1"/>
          </p:cNvSpPr>
          <p:nvPr/>
        </p:nvSpPr>
        <p:spPr bwMode="auto">
          <a:xfrm>
            <a:off x="1182688" y="1884363"/>
            <a:ext cx="83788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Surge : line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또는 회로를 따라서 전달되며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급속히 증가하고 서서히 감소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하는 특성을 지닌 전기적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전압 또는 전력의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과도파형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1" y="1241425"/>
            <a:ext cx="2952006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   ▶ 유도부하 노이즈</a:t>
            </a:r>
            <a:endParaRPr lang="ko-KR" altLang="en-US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sp>
        <p:nvSpPr>
          <p:cNvPr id="13317" name="TextBox 2"/>
          <p:cNvSpPr txBox="1">
            <a:spLocks noChangeArrowheads="1"/>
          </p:cNvSpPr>
          <p:nvPr/>
        </p:nvSpPr>
        <p:spPr bwMode="auto">
          <a:xfrm>
            <a:off x="3821113" y="6116638"/>
            <a:ext cx="26543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(Surge Absorber) - </a:t>
            </a:r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8" name="Picture 2" descr="http://3.bp.blogspot.com/-LfF-JHSeQ-0/UcFAj8wIwDI/AAAAAAAAGSI/-SJ3LngjC2c/s1600/Ferranti%2BSurge%2BAbsorber-770874.JPG">
            <a:hlinkClick r:id="rId3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513" y="1984375"/>
            <a:ext cx="34671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http://www.ceatec.com/2013/cms/files/product/pub/product_image_A_121_1377516560_1521b3c10e4e54290eff5808eb4307da208f36efa31468_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000" y="2128838"/>
            <a:ext cx="4324350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6" descr="http://www.mmc.co.jp/adv/dev/english/img/contents/surge_ab/surge01/03_0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2113" y="3897313"/>
            <a:ext cx="24955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52431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   ▶ 유도부하 노이즈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서지 킬러</a:t>
            </a: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(Surge killer)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바리스터</a:t>
            </a: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(Varistor)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다이오드</a:t>
            </a: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(diode)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교류</a:t>
            </a: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부하                                                                     직류 부하</a:t>
            </a:r>
            <a:endParaRPr lang="en-US" altLang="ko-KR" sz="12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유도성 부하의 대책 도면 사례중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바리스터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(Variable Resistor)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양 끝에 가해지는 전압에 의해서 저항값이 변하는 비선형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非線形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반도체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저항소자이다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전압이 지나치게 클 때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상당히 증가된 전류를 전도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하는 역할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pic>
        <p:nvPicPr>
          <p:cNvPr id="14341" name="_x177686616" descr="DRW00001ec814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838" y="2168525"/>
            <a:ext cx="2227262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_x177686376" descr="DRW00001ec814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6375" y="2165350"/>
            <a:ext cx="231775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_x177686136" descr="DRW00001ec814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6713" y="2168525"/>
            <a:ext cx="21844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Rectangle 5"/>
          <p:cNvSpPr>
            <a:spLocks noChangeArrowheads="1"/>
          </p:cNvSpPr>
          <p:nvPr/>
        </p:nvSpPr>
        <p:spPr bwMode="auto">
          <a:xfrm>
            <a:off x="0" y="1230313"/>
            <a:ext cx="9906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5" name="Rectangle 6"/>
          <p:cNvSpPr>
            <a:spLocks noChangeArrowheads="1"/>
          </p:cNvSpPr>
          <p:nvPr/>
        </p:nvSpPr>
        <p:spPr bwMode="auto">
          <a:xfrm>
            <a:off x="0" y="2046288"/>
            <a:ext cx="9906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6" name="타원 4"/>
          <p:cNvSpPr>
            <a:spLocks noChangeArrowheads="1"/>
          </p:cNvSpPr>
          <p:nvPr/>
        </p:nvSpPr>
        <p:spPr bwMode="auto">
          <a:xfrm>
            <a:off x="2324100" y="2349500"/>
            <a:ext cx="576263" cy="82708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347" name="타원 13"/>
          <p:cNvSpPr>
            <a:spLocks noChangeArrowheads="1"/>
          </p:cNvSpPr>
          <p:nvPr/>
        </p:nvSpPr>
        <p:spPr bwMode="auto">
          <a:xfrm>
            <a:off x="7624763" y="2295525"/>
            <a:ext cx="576262" cy="82708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348" name="타원 14"/>
          <p:cNvSpPr>
            <a:spLocks noChangeArrowheads="1"/>
          </p:cNvSpPr>
          <p:nvPr/>
        </p:nvSpPr>
        <p:spPr bwMode="auto">
          <a:xfrm>
            <a:off x="5024438" y="2327275"/>
            <a:ext cx="576262" cy="828675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349" name="TextBox 5"/>
          <p:cNvSpPr txBox="1">
            <a:spLocks noChangeArrowheads="1"/>
          </p:cNvSpPr>
          <p:nvPr/>
        </p:nvSpPr>
        <p:spPr bwMode="auto">
          <a:xfrm>
            <a:off x="5043488" y="2663825"/>
            <a:ext cx="196850" cy="1698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 sz="1100">
                <a:solidFill>
                  <a:schemeClr val="tx1"/>
                </a:solidFill>
              </a:rPr>
              <a:t>VD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350" name="왼쪽 중괄호 10"/>
          <p:cNvSpPr/>
          <p:nvPr/>
        </p:nvSpPr>
        <p:spPr bwMode="auto">
          <a:xfrm rot="-5400000">
            <a:off x="3506787" y="2703513"/>
            <a:ext cx="288925" cy="2603500"/>
          </a:xfrm>
          <a:prstGeom prst="leftBrace">
            <a:avLst>
              <a:gd name="adj1" fmla="val 8302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7386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기타 노이즈 원인 및 대책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61719"/>
              </p:ext>
            </p:extLst>
          </p:nvPr>
        </p:nvGraphicFramePr>
        <p:xfrm>
          <a:off x="1065213" y="1989138"/>
          <a:ext cx="8243887" cy="457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419"/>
                <a:gridCol w="2055068"/>
                <a:gridCol w="2986249"/>
                <a:gridCol w="2627151"/>
              </a:tblGrid>
              <a:tr h="390312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방식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Case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대 책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비고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원인 및 증상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971014">
                <a:tc rowSpan="4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</a:t>
                      </a:r>
                      <a:endParaRPr lang="ko-KR" altLang="en-US" sz="1200" b="0">
                        <a:solidFill>
                          <a:srgbClr val="0000FF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 입력신호가 푸시 버튼 스위치나 릴레이 등의 접점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신호의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입력전류를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10mA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이하로 억제하여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모듈의 발열 발생을 방지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저전압 모듈을 사용하는 경우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접촉신뢰성을 검토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268645">
                <a:tc vMerge="1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2000" marR="0" marT="36001" marB="360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 입력신호가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선식 센서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광전 및 근접 센서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이온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램프 또는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LED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 부착된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릴레이등의 신호의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 모듈 단자에 병렬로 저항을 접속하여 입력 임피던스를 낮춘다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센서 자체에서 항상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누설전류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흐르므로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268645">
                <a:tc vMerge="1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2000" marR="0" marT="36001" marB="360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 모듈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콘덴서 입력형 방식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전원이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off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된 후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PLC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 프로그램을 처리할 때까지 입력 모듈의 신호를 유지할 수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있도록 순간 허용시간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25mS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보다  긴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OFF-DELAY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갖는 모듈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을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콘덴서가 방전된 상태에서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입력이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on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되면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돌입전류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 발생하여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접점이 융착된다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673383">
                <a:tc vMerge="1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2000" marR="0" marT="36001" marB="360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릴레이에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유도부하를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접속하는 경우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유도부하에 병렬로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서지 킬러를 접속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하여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접점을 보호하고 노이즈 발생을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억제하기 위함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89" marR="0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1" y="1241425"/>
            <a:ext cx="3564074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기타 노이즈 원인 및 대책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14888"/>
              </p:ext>
            </p:extLst>
          </p:nvPr>
        </p:nvGraphicFramePr>
        <p:xfrm>
          <a:off x="1065213" y="1949450"/>
          <a:ext cx="8459787" cy="48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31"/>
                <a:gridCol w="1799969"/>
                <a:gridCol w="3160365"/>
                <a:gridCol w="2959722"/>
              </a:tblGrid>
              <a:tr h="359772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방식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Case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대 책</a:t>
                      </a:r>
                      <a:endParaRPr lang="en-US" altLang="ko-KR" sz="14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비고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원인 및 증상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18046">
                <a:tc rowSpan="4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출력</a:t>
                      </a:r>
                      <a:endParaRPr lang="ko-KR" altLang="en-US" sz="1200" b="0">
                        <a:solidFill>
                          <a:srgbClr val="0000FF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SSR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방식의 경우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백열전구를 점등하는 경우 정격의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10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배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이상의 돌입전류가 흐르므로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전류제한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저항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을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접속하여 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투입빈도가 극단적으로 증가하면 돌입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전류로 인하여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SSR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의 접합부 온도가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허용온도를</a:t>
                      </a:r>
                      <a:r>
                        <a:rPr lang="ko-KR" altLang="en-US" sz="1200" b="0" smtClean="0">
                          <a:solidFill>
                            <a:srgbClr val="0070C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초과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하므로 유의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고출력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TR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방식의 경우 출력단자의 </a:t>
                      </a:r>
                      <a:r>
                        <a:rPr lang="ko-KR" altLang="en-US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부하</a:t>
                      </a:r>
                      <a:endParaRPr lang="en-US" altLang="ko-KR" sz="1200" b="0" smtClean="0">
                        <a:solidFill>
                          <a:srgbClr val="FF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전류 합계가  정격전류를 초과하지 않도록</a:t>
                      </a:r>
                      <a:endParaRPr lang="en-US" altLang="ko-KR" sz="1200" b="0" smtClean="0">
                        <a:solidFill>
                          <a:srgbClr val="FF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유의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169390">
                <a:tc vMerge="1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2000" marR="0" marT="36001" marB="360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교류출력 모듈의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Surge Absorber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부착하지 않은 모듈을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사용하거나 부하에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병렬로 저항을 접속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하여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이상 과전압을 흡수하기 위한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Surge Absorber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통하여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off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상태에서도 미소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전류가 흘러 릴레이가 오동작하거나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네온등이 점등하는 것을 방지하기 위함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47502">
                <a:tc vMerge="1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2000" marR="0" marT="36001" marB="360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무접점 출력 모듈의 경우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부품의 손상을 방지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허용 주위온도를 고려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169390">
                <a:tc vMerge="1"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2000" marR="0" marT="36001" marB="360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선간의 </a:t>
                      </a:r>
                      <a:r>
                        <a:rPr lang="ko-KR" altLang="en-US" sz="1200" b="0" err="1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유도노이즈 </a:t>
                      </a:r>
                      <a:endParaRPr lang="en-US" altLang="ko-KR" sz="1200" b="0" smtClean="0">
                        <a:solidFill>
                          <a:srgbClr val="0000FF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발생 경우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동력신호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PLC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출력신호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아날로그 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디지털신호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고레벨 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저레벨 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고속 펄스 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저속 펄스 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직류신호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교류신호들을 </a:t>
                      </a:r>
                      <a:r>
                        <a:rPr lang="ko-KR" altLang="en-US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격리</a:t>
                      </a:r>
                      <a:r>
                        <a:rPr lang="en-US" altLang="ko-KR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rgbClr val="FF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차폐하기 위함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1990" marR="0" marT="36005" marB="36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34321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노이즈에 대한 대책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 ▶ 기타 노이즈 원인 및 대책</a:t>
            </a:r>
            <a:endParaRPr lang="en-US" altLang="ko-KR" sz="1400" b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사례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동력선에서 발생한 유도 노이즈가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전자회로에 영향을 미치지 않도록 설치하는 방법 예제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26377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4.7  PLC </a:t>
            </a:r>
            <a:r>
              <a:rPr lang="ko-KR" altLang="en-US" b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노이즈 대책</a:t>
            </a:r>
          </a:p>
        </p:txBody>
      </p:sp>
      <p:pic>
        <p:nvPicPr>
          <p:cNvPr id="17413" name="_x169031448" descr="DRW000003c02b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2550" y="2133600"/>
            <a:ext cx="6613525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타원 2"/>
          <p:cNvSpPr>
            <a:spLocks noChangeArrowheads="1"/>
          </p:cNvSpPr>
          <p:nvPr/>
        </p:nvSpPr>
        <p:spPr bwMode="auto">
          <a:xfrm>
            <a:off x="1892300" y="2241550"/>
            <a:ext cx="612775" cy="61118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7415" name="타원 8"/>
          <p:cNvSpPr>
            <a:spLocks noChangeArrowheads="1"/>
          </p:cNvSpPr>
          <p:nvPr/>
        </p:nvSpPr>
        <p:spPr bwMode="auto">
          <a:xfrm>
            <a:off x="2454275" y="2852738"/>
            <a:ext cx="612775" cy="612775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7416" name="타원 9"/>
          <p:cNvSpPr>
            <a:spLocks noChangeArrowheads="1"/>
          </p:cNvSpPr>
          <p:nvPr/>
        </p:nvSpPr>
        <p:spPr bwMode="auto">
          <a:xfrm>
            <a:off x="6716713" y="2957513"/>
            <a:ext cx="612775" cy="611187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5" name="직사각형 4"/>
          <p:cNvSpPr>
            <a:spLocks noChangeArrowheads="1"/>
          </p:cNvSpPr>
          <p:nvPr/>
        </p:nvSpPr>
        <p:spPr bwMode="auto">
          <a:xfrm>
            <a:off x="704850" y="1241425"/>
            <a:ext cx="914400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개 요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사용기종의 번지를 기억하고 명령어와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 사양만 파악하면 충분히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알고리즘과 종래의 전자 릴레이나 타이머 등을 사용한 경우의  제어 시퀀스와 차이 없음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제어회로에서 사용하는 접점이나 코일 등의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하드웨어 요소를 소프트웨어로 처리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-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프로그램을 작성하기 위하여 다음의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가지 사항을 유념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제어대상의 특성을 이해해야 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제어목적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운전방법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각종 전기적인 조건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② 제어장치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즉 릴레이와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특성 및 사용방법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알고 있어야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제품설명서의 제원을 숙지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③ 시퀀스를 작성하기 위한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약속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알고 있어야 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도면기호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어드레스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 등에 대한 규칙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작성을 위한 기기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휴대용 프로그램 입력기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(handy loader) :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작업현장에서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작성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수정에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적합한 전통적인 기기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제작사 마다 다르며 프로그램이 길어지면 관리 및 교정이 불편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•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고정용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PC (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로더 또는 노트북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작성 및 모니터에 적합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제조회사마다 거의 동일한 그림기호를 사용하나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사용법은 다름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940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프로그래밍 언어의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회로도 방식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① 래더도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(ladder diagram)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제조회사에 관계없이 기호가 거의 일치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기존 릴레이 시퀀스도와 작도된 내용이 비슷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접점의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on-off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동작상태를 모니터할 수도 있음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논리명령어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(mnemonic)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- </a:t>
            </a:r>
            <a:r>
              <a:rPr lang="ko-KR" altLang="en-US" sz="1400" b="0" kern="0" spc="-3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제조회사마다 다르게 표기되는 명령어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기억해야 함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- 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휴대용 프로그램 입력기를 주로 사용하므로 전체 내용을 파악하기가 불편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 kern="0" spc="-3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- PLC 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명령어는 </a:t>
            </a:r>
            <a:r>
              <a:rPr lang="ko-KR" altLang="en-US" sz="1400" b="0" kern="0" spc="-3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명령부</a:t>
            </a:r>
            <a:r>
              <a:rPr lang="ko-KR" altLang="en-US" sz="1400" b="0" kern="0" spc="-3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 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번지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kern="0" spc="-3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오퍼랜드부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구성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- </a:t>
            </a:r>
            <a:r>
              <a:rPr lang="ko-KR" altLang="en-US" sz="1400" b="0" kern="0" spc="-3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기본명령어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스텝 명령어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:1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명령어가 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스텝으로 구성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endParaRPr lang="en-US" altLang="ko-KR" sz="1400" b="0" kern="0" spc="-3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kern="0" spc="-3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응용명령어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복수 스텝 명령어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:1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명령어가 복수 스텝으로 구성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구분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대부분의 응용 명령어는 오퍼랜드가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 이상으로 구성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논리식 방식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444500" indent="1270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- 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논리의 서술형으로 작성되는 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</a:t>
            </a:r>
            <a:r>
              <a:rPr lang="en-US" altLang="ko-KR" sz="1400" b="0" kern="0" spc="-3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6713" y="2024063"/>
            <a:ext cx="23876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3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프로그래밍 언어의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회로도 방식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래더도 사례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논리명령어 사례                  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논리식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3" y="2060575"/>
            <a:ext cx="2386012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_x168089632"/>
          <p:cNvSpPr>
            <a:spLocks noChangeArrowheads="1"/>
          </p:cNvSpPr>
          <p:nvPr/>
        </p:nvSpPr>
        <p:spPr bwMode="auto">
          <a:xfrm>
            <a:off x="4592638" y="1700808"/>
            <a:ext cx="3276686" cy="122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indent="1270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altLang="ko-KR" sz="1400" b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STN</a:t>
            </a:r>
            <a:r>
              <a:rPr lang="pt-BR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	R0.0</a:t>
            </a:r>
          </a:p>
          <a:p>
            <a:pPr algn="just">
              <a:lnSpc>
                <a:spcPct val="150000"/>
              </a:lnSpc>
            </a:pPr>
            <a:r>
              <a:rPr lang="pt-BR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STR	R0.1</a:t>
            </a:r>
          </a:p>
          <a:p>
            <a:pPr algn="just">
              <a:lnSpc>
                <a:spcPct val="150000"/>
              </a:lnSpc>
            </a:pPr>
            <a:r>
              <a:rPr lang="pt-BR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OR	R0.2</a:t>
            </a:r>
          </a:p>
          <a:p>
            <a:pPr algn="just">
              <a:lnSpc>
                <a:spcPct val="150000"/>
              </a:lnSpc>
            </a:pPr>
            <a:r>
              <a:rPr lang="pt-BR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OUT	R2.0 </a:t>
            </a:r>
          </a:p>
        </p:txBody>
      </p:sp>
      <p:pic>
        <p:nvPicPr>
          <p:cNvPr id="2048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6337" y="4185084"/>
            <a:ext cx="4557584" cy="41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03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3.7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(Timer)</a:t>
            </a:r>
            <a:endParaRPr lang="ko-KR" altLang="en-US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4" name="직사각형 14"/>
          <p:cNvSpPr>
            <a:spLocks noChangeArrowheads="1"/>
          </p:cNvSpPr>
          <p:nvPr/>
        </p:nvSpPr>
        <p:spPr bwMode="auto">
          <a:xfrm>
            <a:off x="704850" y="1233488"/>
            <a:ext cx="9072563" cy="30003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릴레이와 스위치만으로 구성된 릴레이 제어회로에 정해진 시간차를 이용하여 출력의 구동을 지연시키거나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시간간격을 조절하여 출력의 구동주기를 일정하게 반복시키는 타이밍 동기제어가 필요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시간을 검출하는 스위치와 릴레이를 조합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285750" indent="-285750" eaLnBrk="1" latinLnBrk="1" hangingPunct="1">
              <a:lnSpc>
                <a:spcPct val="150000"/>
              </a:lnSpc>
              <a:buFontTx/>
              <a:buChar char="-"/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타이머의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펄스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(Pulse)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수를 계산하는 구조에 따라 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ON-DELAY(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한시동작 순시복귀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 신호가 인가된 후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일정한 시간이 지나서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접점이 닫히고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 신호가 차단되면 접점이 열림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                                 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OFF-DELAY(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순시동작 한시복귀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 신호가 인가되면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즉시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접점이 닫히고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센서 신호가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차단된 후 일정한 시간이 지나서 접점이 열림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pic>
        <p:nvPicPr>
          <p:cNvPr id="24581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3466" y="4150592"/>
            <a:ext cx="2339814" cy="216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653" y="3982828"/>
            <a:ext cx="2002048" cy="200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2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3" name="직사각형 4"/>
          <p:cNvSpPr>
            <a:spLocks noChangeArrowheads="1"/>
          </p:cNvSpPr>
          <p:nvPr/>
        </p:nvSpPr>
        <p:spPr bwMode="auto">
          <a:xfrm>
            <a:off x="704850" y="1241425"/>
            <a:ext cx="910869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프로그래밍 언어의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종류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동작도 방식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동작단계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(step)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제어장치의 동작을 도표로 기술하는 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순서도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(Flowchart)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시퀀스도를 작성하지 않고 제어장치의 동작을 그림으로 직접 프로그래밍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IEC 1131-3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규격에 따라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언어로 채택하기 위하여 표준화 작업중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순서도 방식의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pic>
        <p:nvPicPr>
          <p:cNvPr id="20488" name="_x169972320" descr="DRW000003c02b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2860" y="2996952"/>
            <a:ext cx="2700300" cy="263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267381"/>
      </p:ext>
    </p:extLst>
  </p:cSld>
  <p:clrMapOvr>
    <a:masterClrMapping/>
  </p:clrMapOvr>
  <p:transition>
    <p:cut/>
  </p:transition>
  <p:timing/>
</p:sld>
</file>

<file path=ppt/slides/slide2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9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프로그래밍 언어의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종류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표준 언어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- 1993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년에 유럽을 중심으로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 언어의 표준화 활동이 추진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(IEC1131-3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규격이 제정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- 1998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년에 효과적인 프로그램 언어의 활용을 위한 추가기능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(IEC61131-3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규격이 제정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ISaGRAF).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353419"/>
              </p:ext>
            </p:extLst>
          </p:nvPr>
        </p:nvGraphicFramePr>
        <p:xfrm>
          <a:off x="896938" y="1268760"/>
          <a:ext cx="8605837" cy="528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2186"/>
                <a:gridCol w="3433651"/>
              </a:tblGrid>
              <a:tr h="252027"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프로그래밍 언어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공통요소</a:t>
                      </a: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SFC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(Sequential</a:t>
                      </a: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Function Chart)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377717"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①명령어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(IL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Instruction List)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독일을 비롯하여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유럽 지역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에서 많이 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어셈블러와 비슷한 저레벨의 프로그래밍 언어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공통요소의 함수나 함수 블록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프로그램의 동작과 함께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 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공통요소의 상태천이도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(SFC)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내에서 천이작용을 기술가능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②래더도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(LD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Ladder Diagram)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한국이나 일본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그리고 캐나다 등에서 사용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-</a:t>
                      </a: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입력과 출력을 조합하여 프로그램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공통요소의 함수나 함수 블록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프로그램의 동작과 함께 공통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 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요소의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SFC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내에서 천이작용을 기술하는 데 이용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③구조체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(ST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Structured Text)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rgbClr val="0000FF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유럽지역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에서 많이 사용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실시간 응용용으로 개발된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Ada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및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Pascal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이나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를 바탕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④</a:t>
                      </a:r>
                      <a:r>
                        <a:rPr lang="ko-KR" altLang="en-US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기능 블록도</a:t>
                      </a:r>
                      <a:r>
                        <a:rPr lang="en-US" altLang="ko-KR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(FBD</a:t>
                      </a:r>
                      <a:r>
                        <a:rPr lang="ko-KR" altLang="en-US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en-US" altLang="ko-KR" sz="1200" b="0" smtClean="0">
                          <a:solidFill>
                            <a:srgbClr val="FF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Function Block Diagram)</a:t>
                      </a:r>
                      <a:endParaRPr lang="ko-KR" altLang="en-US" sz="1200" b="0" smtClean="0">
                        <a:solidFill>
                          <a:srgbClr val="FF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프로세서 제어의 신호흐름을 수반한 응용 회로도와 비슷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-</a:t>
                      </a: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공통요소의 함수나 함수 블록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프로그램의 동작을 기술하거나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SFC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중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에서 스텝이나 실행 블록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그리고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SFC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내에서 천이작용을 기술하는 데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이용가능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4" marR="0" marT="35995" marB="35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- 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Petri Net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나 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IEC 848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을 바탕으로 연속적인</a:t>
                      </a:r>
                      <a:endParaRPr lang="en-US" altLang="ko-KR" sz="1200" b="0" kern="1200" smtClean="0">
                        <a:solidFill>
                          <a:schemeClr val="dk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  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동작을 그래픽으로 기술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-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복수의 스텝과 스텝을 링크하는 실행 블록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200" b="0" kern="1200" baseline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baseline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스텝과 스텝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사이의 천이조건을 결정하는 </a:t>
                      </a:r>
                      <a:endParaRPr lang="en-US" altLang="ko-KR" sz="1200" b="0" kern="1200" smtClean="0">
                        <a:solidFill>
                          <a:schemeClr val="dk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천이영역으로 구성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-</a:t>
                      </a:r>
                      <a:r>
                        <a:rPr lang="en-US" altLang="ko-KR" sz="1200" b="0" kern="1200" baseline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SFC 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자체를 비롯하여 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IEC1131-3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에서 정의</a:t>
                      </a:r>
                      <a:endParaRPr lang="en-US" altLang="ko-KR" sz="1200" b="0" kern="1200" smtClean="0">
                        <a:solidFill>
                          <a:schemeClr val="dk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된 어떤 프로그래밍 언어와도 호환이 된다</a:t>
                      </a: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kern="1200" smtClean="0">
                        <a:solidFill>
                          <a:schemeClr val="dk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※ SFC(Sequencial Function Chart)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ko-KR" altLang="en-US" sz="1200" b="0" kern="1200" smtClean="0">
                        <a:solidFill>
                          <a:schemeClr val="dk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</a:txBody>
                  <a:tcPr marL="36004" marR="0" marT="35995" marB="35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471012"/>
      </p:ext>
    </p:extLst>
  </p:cSld>
  <p:clrMapOvr>
    <a:masterClrMapping/>
  </p:clrMapOvr>
  <p:transition>
    <p:cut/>
  </p:transition>
  <p:timing/>
</p:sld>
</file>

<file path=ppt/slides/slide2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31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프로그래밍 작성법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① 제어설계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제어내용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시스템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운전 및 제어방식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결정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②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기종 및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연산능력 및 기억용량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 종류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선정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③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출력기기 및 내부 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 등의 번지와 채널을 할당하기 위하여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접속할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번지 할당표를 작성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활용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④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릴레이 제어회로방식의 순서도를 인식하지 못하므로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인식할 수 있는 코드로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변환하기 위한 래더도를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작성하고  코딩 차트를 작성한다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⑤ 프로그램 작성기로 프로그램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 설계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작성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모니터 및 수정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 번지 할당표 사례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06681"/>
              </p:ext>
            </p:extLst>
          </p:nvPr>
        </p:nvGraphicFramePr>
        <p:xfrm>
          <a:off x="1208088" y="3897052"/>
          <a:ext cx="7705725" cy="1547815"/>
        </p:xfrm>
        <a:graphic>
          <a:graphicData uri="http://schemas.openxmlformats.org/drawingml/2006/table">
            <a:tbl>
              <a:tblPr/>
              <a:tblGrid>
                <a:gridCol w="1290637"/>
                <a:gridCol w="2162175"/>
                <a:gridCol w="2160588"/>
                <a:gridCol w="2092325"/>
              </a:tblGrid>
              <a:tr h="309563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입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출력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제어요소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PLC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번지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비 고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9563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외부입력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LS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R0.0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리밋 스위치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내부입력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Ra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접점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내부출력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코일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외부출력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MC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R2.0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전자개폐기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5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주소 지정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출력장치를 접속하기 위한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주소를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할당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하려면 각 슬롯에 장착된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접속점수에 따라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8, 16, 32, 64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점 단위로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주소가 증가되어야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입력주소 지정방법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① 일반적으로 동일 기계이면 최초에 조작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리밋 스위치 등으로 동일 종류마다 연속적으로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② 입력점수에 여유가 있는 경우에는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공통선마다 동일 용도의 입력기기를 집합하여 지정하고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나머지는 예비로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남겨 놓는다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③ 외부에서 직렬 또는 병렬로 접속 가능한 회로는 외부에서 처리하여 사용하는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점수를 줄인다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④ 디지털 스위치 등의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BCD(Binary Coded Decimal)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입력은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자릿수마다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점이 필요하므로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자리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이상의 경우는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연속적으로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출력주소 지정방법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① 동일 기계에 속하는 동일 종류마다 연속적으로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② 동일 용도의 기기를 집합하여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③ 동작 순서에 따라 지정하기도 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9" name="직사각형 4"/>
          <p:cNvSpPr>
            <a:spLocks noChangeArrowheads="1"/>
          </p:cNvSpPr>
          <p:nvPr/>
        </p:nvSpPr>
        <p:spPr bwMode="auto">
          <a:xfrm>
            <a:off x="704850" y="1241425"/>
            <a:ext cx="914469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 Rockwell Automation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N-700plus(SPC300)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사례 연구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외부입력과 출력을 합하여 사용 가능한 전체 접점수는 최대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2048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외부입력과 출력의 전체 모듈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수는 최대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128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주소 지정은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개의 모듈 당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16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점으로 구분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연속 지정하며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만약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점의 경우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16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점씩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모듈로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처리하며 종류를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구별하기 위한 문자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(R, M, K, 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자리의 숫자를 이용하여 접점 단위의 비트와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 단위의 워드로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주소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(5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워드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주소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장치기호는 각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제작회사에 따라 다르지만 일반적으로 입력기호는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X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,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I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등으로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출력기호는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Y, O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쓰고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주소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고유번호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16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진수를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쓴다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예를 들면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120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점수를 갖는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Rockwell Automation N-70plus(SPC100) 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경우는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다음과 같이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특수한 범위의 수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번지로 채택해야만 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다음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입력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R000.00 - R140.07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R015.00 - R029.07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cxnSp>
        <p:nvCxnSpPr>
          <p:cNvPr id="24583" name="직선 연결선 7"/>
          <p:cNvCxnSpPr>
            <a:cxnSpLocks noChangeShapeType="1"/>
          </p:cNvCxnSpPr>
          <p:nvPr/>
        </p:nvCxnSpPr>
        <p:spPr bwMode="auto">
          <a:xfrm>
            <a:off x="2168525" y="2543175"/>
            <a:ext cx="2279650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6576" y="3320988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    XXX   YY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2341997" y="3789040"/>
            <a:ext cx="517109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직선 화살표 연결선 10"/>
          <p:cNvCxnSpPr/>
          <p:nvPr/>
        </p:nvCxnSpPr>
        <p:spPr bwMode="auto">
          <a:xfrm>
            <a:off x="1844462" y="4025314"/>
            <a:ext cx="1045526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1280592" y="4257092"/>
            <a:ext cx="1609396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792760" y="3634420"/>
            <a:ext cx="3212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접점번호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00 ~ 15</a:t>
            </a:r>
          </a:p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장치번호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000 ~ 127(1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워드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=16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장치기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호</a:t>
            </a:r>
          </a:p>
        </p:txBody>
      </p:sp>
      <p:cxnSp>
        <p:nvCxnSpPr>
          <p:cNvPr id="18" name="직선 연결선 17"/>
          <p:cNvCxnSpPr/>
          <p:nvPr/>
        </p:nvCxnSpPr>
        <p:spPr bwMode="auto">
          <a:xfrm flipH="1" flipV="1">
            <a:off x="2354525" y="3609020"/>
            <a:ext cx="0" cy="180020"/>
          </a:xfrm>
          <a:prstGeom prst="line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직선 연결선 23"/>
          <p:cNvCxnSpPr/>
          <p:nvPr/>
        </p:nvCxnSpPr>
        <p:spPr bwMode="auto">
          <a:xfrm flipH="1" flipV="1">
            <a:off x="1856656" y="3628765"/>
            <a:ext cx="0" cy="388875"/>
          </a:xfrm>
          <a:prstGeom prst="line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직선 연결선 24"/>
          <p:cNvCxnSpPr/>
          <p:nvPr/>
        </p:nvCxnSpPr>
        <p:spPr bwMode="auto">
          <a:xfrm flipH="1" flipV="1">
            <a:off x="1291196" y="3628765"/>
            <a:ext cx="0" cy="615627"/>
          </a:xfrm>
          <a:prstGeom prst="line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952729" y="332098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    XXX  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6660615" y="3825044"/>
            <a:ext cx="1045526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6096745" y="4257092"/>
            <a:ext cx="1609396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621613" y="3662444"/>
            <a:ext cx="2175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장치번호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000 ~ 127</a:t>
            </a:r>
          </a:p>
          <a:p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(1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워드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=16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비트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장치기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호</a:t>
            </a:r>
          </a:p>
        </p:txBody>
      </p:sp>
      <p:cxnSp>
        <p:nvCxnSpPr>
          <p:cNvPr id="34" name="직선 연결선 33"/>
          <p:cNvCxnSpPr/>
          <p:nvPr/>
        </p:nvCxnSpPr>
        <p:spPr bwMode="auto">
          <a:xfrm flipH="1" flipV="1">
            <a:off x="6672809" y="3628766"/>
            <a:ext cx="0" cy="196278"/>
          </a:xfrm>
          <a:prstGeom prst="line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 flipH="1" flipV="1">
            <a:off x="6107349" y="3628765"/>
            <a:ext cx="0" cy="615627"/>
          </a:xfrm>
          <a:prstGeom prst="line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>
            <a:off x="2559361" y="6253788"/>
            <a:ext cx="372229" cy="0"/>
          </a:xfrm>
          <a:prstGeom prst="straightConnector1">
            <a:avLst/>
          </a:prstGeom>
          <a:solidFill>
            <a:srgbClr val="99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cut/>
  </p:transition>
  <p:timing/>
</p:sld>
</file>

<file path=ppt/slides/slide2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3" name="직사각형 4"/>
          <p:cNvSpPr>
            <a:spLocks noChangeArrowheads="1"/>
          </p:cNvSpPr>
          <p:nvPr/>
        </p:nvSpPr>
        <p:spPr bwMode="auto">
          <a:xfrm>
            <a:off x="704850" y="1196752"/>
            <a:ext cx="899001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 제어내용 및 순서의 결정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① 기동 리밋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(LS1)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조작하면 모터를 운전하기 위한 전자개폐기가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 동안 동작이 유지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정지 리밋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(LS2)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조작하면 전자개폐기 동작이 정지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선정시 필요한 것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기동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정지를 위한 두 개의 리밋 스위치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동작을 유지하기 위한 릴레이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동작시간을 설정하기 위한 타이머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모터를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on/off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하기 위한 전자개폐기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3" name="직사각형 4"/>
          <p:cNvSpPr>
            <a:spLocks noChangeArrowheads="1"/>
          </p:cNvSpPr>
          <p:nvPr/>
        </p:nvSpPr>
        <p:spPr bwMode="auto">
          <a:xfrm>
            <a:off x="704850" y="1196752"/>
            <a:ext cx="899001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번지 할당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외부입력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외부의 각종 스위치나 센서의 신호는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입력장치부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단자로 인입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접속된 단자번호를 고려하여 프로그램을 작성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입력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참고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제어회로의 리밋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LS1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LS2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각각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외부입력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R0.0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R1.0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대응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외부출력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전자개폐기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전자밸브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표시등 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구동하기 위한 신호는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출력장치부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단자에서 인출되며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접속된 단자번호를 고려하여 프로그램을 작성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입력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참고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제어회로의 전자개폐기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외부출력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R2.0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대응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613381"/>
      </p:ext>
    </p:extLst>
  </p:cSld>
  <p:clrMapOvr>
    <a:masterClrMapping/>
  </p:clrMapOvr>
  <p:transition>
    <p:cut/>
  </p:transition>
  <p:timing/>
</p:sld>
</file>

<file path=ppt/slides/slide2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9" name="직사각형 4"/>
          <p:cNvSpPr>
            <a:spLocks noChangeArrowheads="1"/>
          </p:cNvSpPr>
          <p:nvPr/>
        </p:nvSpPr>
        <p:spPr bwMode="auto">
          <a:xfrm>
            <a:off x="704850" y="1196752"/>
            <a:ext cx="899001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▶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번지 할당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③ 내부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제어회로의 접점과 대응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정전 후 복전시 상태유지 가능한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K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불가능한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M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구분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여기서 릴레이 제어회로의 코일과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a, b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프로그램에서 동일한 번지로 지정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참고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제어회로의 코일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 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M0.0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과 대응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④ 타 이 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기본 주기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10mS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100mS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두 종류가 있으며 명령어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(TIM, SST)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따라 계수방법이 다름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입력조건이 성립되면 계수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증가방식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하여 설정치에 도달하면 접점출력이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최대 설정치는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65535(hFFFF)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까지 가능하며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256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채널이 내장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참고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제어회로의 타이머 코일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TC255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TIM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명령어와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TC255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와 대응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9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▶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출력장치의 번지 할당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en-US" altLang="ko-KR" sz="2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 장치의 할당표 사례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636"/>
              </p:ext>
            </p:extLst>
          </p:nvPr>
        </p:nvGraphicFramePr>
        <p:xfrm>
          <a:off x="1350963" y="2104765"/>
          <a:ext cx="7202487" cy="3196443"/>
        </p:xfrm>
        <a:graphic>
          <a:graphicData uri="http://schemas.openxmlformats.org/drawingml/2006/table">
            <a:tbl>
              <a:tblPr/>
              <a:tblGrid>
                <a:gridCol w="1343025"/>
                <a:gridCol w="2100262"/>
                <a:gridCol w="1847850"/>
                <a:gridCol w="1911350"/>
              </a:tblGrid>
              <a:tr h="53214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입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출력</a:t>
                      </a: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  <a:cs typeface="Arial Unicode MS" pitchFamily="50" charset="-127"/>
                      </a:endParaRP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제어요소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PLC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번지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비 고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37956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외부입력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LS1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LS2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R0.0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R1.0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기동 스위치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정지 스위치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956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내부입력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Ra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Ta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TC255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접점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타이머 접점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956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내부출력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 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T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TIM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릴레이 코일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타이머 코일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428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외부출력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MC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R2.0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전자개폐기</a:t>
                      </a:r>
                    </a:p>
                  </a:txBody>
                  <a:tcPr marL="17907" marR="17907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604279"/>
      </p:ext>
    </p:extLst>
  </p:cSld>
  <p:clrMapOvr>
    <a:masterClrMapping/>
  </p:clrMapOvr>
  <p:transition>
    <p:cut/>
  </p:transition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0343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3.7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(Timer)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4" name="직사각형 14"/>
          <p:cNvSpPr>
            <a:spLocks noChangeArrowheads="1"/>
          </p:cNvSpPr>
          <p:nvPr/>
        </p:nvSpPr>
        <p:spPr bwMode="auto">
          <a:xfrm>
            <a:off x="704850" y="1233488"/>
            <a:ext cx="900112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타이머의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구조와 타임차트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릴레이와 유사한 구조와 그림기호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한시 동작형의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지연동작회로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(a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일정한 시간이 지난 후 타이머 접점이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되고 표시등이 점등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일정시간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동전이 투입되면 리밋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LS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동시에 전자접촉기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여자되어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오락기가 동작한다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그리고 일정시간이 지나면 오락기가 정지한다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pic>
        <p:nvPicPr>
          <p:cNvPr id="25605" name="_x169901128" descr="DRW00001e0006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1888" y="1773238"/>
            <a:ext cx="5214937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3"/>
          <p:cNvSpPr>
            <a:spLocks noChangeArrowheads="1"/>
          </p:cNvSpPr>
          <p:nvPr/>
        </p:nvSpPr>
        <p:spPr bwMode="auto">
          <a:xfrm>
            <a:off x="2947988" y="3324225"/>
            <a:ext cx="5095875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algn="just" latinLnBrk="1"/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(a)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기본 구조                             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(b)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그림기호 및 타임차트</a:t>
            </a:r>
            <a:endParaRPr lang="ko-KR" altLang="en-US" sz="1400" b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3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▶ 릴레이 제어 회로 작성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47209"/>
              </p:ext>
            </p:extLst>
          </p:nvPr>
        </p:nvGraphicFramePr>
        <p:xfrm>
          <a:off x="5637076" y="2132856"/>
          <a:ext cx="3636404" cy="2232248"/>
        </p:xfrm>
        <a:graphic>
          <a:graphicData uri="http://schemas.openxmlformats.org/drawingml/2006/table">
            <a:tbl>
              <a:tblPr/>
              <a:tblGrid>
                <a:gridCol w="3636404"/>
              </a:tblGrid>
              <a:tr h="2232248">
                <a:tc>
                  <a:txBody>
                    <a:bodyPr vert="horz" wrap="square"/>
                    <a:lstStyle/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-16527780"/>
                          <a:tab pos="-16019780"/>
                          <a:tab pos="-15511780"/>
                          <a:tab pos="-15003780"/>
                          <a:tab pos="-14495780"/>
                          <a:tab pos="-13987780"/>
                          <a:tab pos="-13479780"/>
                          <a:tab pos="508000"/>
                          <a:tab pos="1016000"/>
                          <a:tab pos="1524000"/>
                          <a:tab pos="2032000"/>
                          <a:tab pos="2540000"/>
                          <a:tab pos="3048000"/>
                          <a:tab pos="3556000"/>
                          <a:tab pos="4064000"/>
                          <a:tab pos="4572000"/>
                          <a:tab pos="5080000"/>
                          <a:tab pos="5588000"/>
                          <a:tab pos="6096000"/>
                          <a:tab pos="6604000"/>
                          <a:tab pos="7112000"/>
                          <a:tab pos="7620000"/>
                          <a:tab pos="8128000"/>
                          <a:tab pos="8636000"/>
                          <a:tab pos="9144000"/>
                          <a:tab pos="9652000"/>
                          <a:tab pos="10160000"/>
                          <a:tab pos="10668000"/>
                          <a:tab pos="11176000"/>
                          <a:tab pos="11684000"/>
                          <a:tab pos="12192000"/>
                          <a:tab pos="12700000"/>
                        </a:tabLst>
                      </a:pP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LS1, </a:t>
                      </a:r>
                      <a:r>
                        <a:rPr lang="en-US" altLang="ko-KR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LS2</a:t>
                      </a:r>
                      <a:r>
                        <a:rPr lang="ko-KR" altLang="en-US" sz="1400" b="0" kern="0" spc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ko-KR" altLang="en-US" sz="1400" b="0" kern="0" spc="-30" err="1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리밋 스위치</a:t>
                      </a:r>
                      <a:endParaRPr lang="ko-KR" altLang="en-US" sz="1400" b="0" kern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-16527780"/>
                          <a:tab pos="-16019780"/>
                          <a:tab pos="-15511780"/>
                          <a:tab pos="-15003780"/>
                          <a:tab pos="-14495780"/>
                          <a:tab pos="-13987780"/>
                          <a:tab pos="-13479780"/>
                          <a:tab pos="508000"/>
                          <a:tab pos="1016000"/>
                          <a:tab pos="1524000"/>
                          <a:tab pos="2032000"/>
                          <a:tab pos="2540000"/>
                          <a:tab pos="3048000"/>
                          <a:tab pos="3556000"/>
                          <a:tab pos="4064000"/>
                          <a:tab pos="4572000"/>
                          <a:tab pos="5080000"/>
                          <a:tab pos="5588000"/>
                          <a:tab pos="6096000"/>
                          <a:tab pos="6604000"/>
                          <a:tab pos="7112000"/>
                          <a:tab pos="7620000"/>
                          <a:tab pos="8128000"/>
                          <a:tab pos="8636000"/>
                          <a:tab pos="9144000"/>
                          <a:tab pos="9652000"/>
                          <a:tab pos="10160000"/>
                          <a:tab pos="10668000"/>
                          <a:tab pos="11176000"/>
                          <a:tab pos="11684000"/>
                          <a:tab pos="12192000"/>
                          <a:tab pos="12700000"/>
                        </a:tabLst>
                      </a:pP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R, Ra </a:t>
                      </a:r>
                      <a:r>
                        <a:rPr lang="en-US" altLang="ko-KR" sz="1400" b="0" kern="0" spc="-3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  </a:t>
                      </a:r>
                      <a:r>
                        <a:rPr lang="ko-KR" altLang="en-US" sz="1400" b="0" kern="0" spc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릴레이 코일 및 접점</a:t>
                      </a:r>
                      <a:endParaRPr lang="ko-KR" altLang="en-US" sz="1400" b="0" kern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-16527780"/>
                          <a:tab pos="-16019780"/>
                          <a:tab pos="-15511780"/>
                          <a:tab pos="-15003780"/>
                          <a:tab pos="-14495780"/>
                          <a:tab pos="-13987780"/>
                          <a:tab pos="-13479780"/>
                          <a:tab pos="508000"/>
                          <a:tab pos="1016000"/>
                          <a:tab pos="1524000"/>
                          <a:tab pos="2032000"/>
                          <a:tab pos="2540000"/>
                          <a:tab pos="3048000"/>
                          <a:tab pos="3556000"/>
                          <a:tab pos="4064000"/>
                          <a:tab pos="4572000"/>
                          <a:tab pos="5080000"/>
                          <a:tab pos="5588000"/>
                          <a:tab pos="6096000"/>
                          <a:tab pos="6604000"/>
                          <a:tab pos="7112000"/>
                          <a:tab pos="7620000"/>
                          <a:tab pos="8128000"/>
                          <a:tab pos="8636000"/>
                          <a:tab pos="9144000"/>
                          <a:tab pos="9652000"/>
                          <a:tab pos="10160000"/>
                          <a:tab pos="10668000"/>
                          <a:tab pos="11176000"/>
                          <a:tab pos="11684000"/>
                          <a:tab pos="12192000"/>
                          <a:tab pos="12700000"/>
                        </a:tabLst>
                      </a:pP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T, Ta </a:t>
                      </a:r>
                      <a:r>
                        <a:rPr lang="ko-KR" altLang="en-US" sz="1400" b="0" ker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	</a:t>
                      </a:r>
                      <a:r>
                        <a:rPr lang="ko-KR" altLang="en-US" sz="1400" b="0" kern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ko-KR" altLang="en-US" sz="1400" b="0" kern="0" spc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타이머 코일 및 접점</a:t>
                      </a:r>
                      <a:endParaRPr lang="ko-KR" altLang="en-US" sz="1400" b="0" kern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-16527780"/>
                          <a:tab pos="-16019780"/>
                          <a:tab pos="-15511780"/>
                          <a:tab pos="-15003780"/>
                          <a:tab pos="-14495780"/>
                          <a:tab pos="-13987780"/>
                          <a:tab pos="-13479780"/>
                          <a:tab pos="508000"/>
                          <a:tab pos="1016000"/>
                          <a:tab pos="1524000"/>
                          <a:tab pos="2032000"/>
                          <a:tab pos="2540000"/>
                          <a:tab pos="3048000"/>
                          <a:tab pos="3556000"/>
                          <a:tab pos="4064000"/>
                          <a:tab pos="4572000"/>
                          <a:tab pos="5080000"/>
                          <a:tab pos="5588000"/>
                          <a:tab pos="6096000"/>
                          <a:tab pos="6604000"/>
                          <a:tab pos="7112000"/>
                          <a:tab pos="7620000"/>
                          <a:tab pos="8128000"/>
                          <a:tab pos="8636000"/>
                          <a:tab pos="9144000"/>
                          <a:tab pos="9652000"/>
                          <a:tab pos="10160000"/>
                          <a:tab pos="10668000"/>
                          <a:tab pos="11176000"/>
                          <a:tab pos="11684000"/>
                          <a:tab pos="12192000"/>
                          <a:tab pos="12700000"/>
                        </a:tabLst>
                      </a:pP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MC</a:t>
                      </a:r>
                      <a:r>
                        <a:rPr lang="ko-KR" altLang="en-US" sz="1400" b="0" ker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	</a:t>
                      </a:r>
                      <a:r>
                        <a:rPr lang="ko-KR" altLang="en-US" sz="1400" b="0" kern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ko-KR" altLang="en-US" sz="1400" b="0" kern="0" spc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：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전자개폐기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모터운전</a:t>
                      </a:r>
                      <a:r>
                        <a:rPr lang="en-US" altLang="ko-KR" sz="1400" b="0" kern="0" spc="-3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 kern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5" marR="17905" marT="17887" marB="178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7655" name="_x201278040" descr="EMB0000216444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60" y="2060438"/>
            <a:ext cx="4340956" cy="298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3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▶래더도 작성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명령어를 이용한 코딩 차트를 작성하기 위하여 래더도를 작성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pic>
        <p:nvPicPr>
          <p:cNvPr id="27656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2580" y="2672916"/>
            <a:ext cx="7784005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33964" y="3672790"/>
            <a:ext cx="11705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defRPr/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255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3958" y="3661500"/>
            <a:ext cx="11705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defRPr/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255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659" name="직사각형 15"/>
          <p:cNvSpPr>
            <a:spLocks noChangeArrowheads="1"/>
          </p:cNvSpPr>
          <p:nvPr/>
        </p:nvSpPr>
        <p:spPr bwMode="auto">
          <a:xfrm>
            <a:off x="5064582" y="2600908"/>
            <a:ext cx="3992874" cy="194421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50250"/>
      </p:ext>
    </p:extLst>
  </p:cSld>
  <p:clrMapOvr>
    <a:masterClrMapping/>
  </p:clrMapOvr>
  <p:transition>
    <p:cut/>
  </p:transition>
  <p:timing/>
</p:sld>
</file>

<file path=ppt/slides/slide2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5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코딩 차트 작성</a:t>
            </a:r>
            <a:endParaRPr lang="ko-KR" altLang="en-US" sz="1400" b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명령어 방식으로 프로그램을 작성하기 위한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코딩 차트</a:t>
            </a:r>
            <a:r>
              <a:rPr lang="ko-KR" altLang="en-US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 작성</a:t>
            </a:r>
            <a:r>
              <a:rPr lang="en-US" altLang="ko-KR" sz="1400" b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788772"/>
              </p:ext>
            </p:extLst>
          </p:nvPr>
        </p:nvGraphicFramePr>
        <p:xfrm>
          <a:off x="1244600" y="2420888"/>
          <a:ext cx="8029575" cy="3779885"/>
        </p:xfrm>
        <a:graphic>
          <a:graphicData uri="http://schemas.openxmlformats.org/drawingml/2006/table">
            <a:tbl>
              <a:tblPr/>
              <a:tblGrid>
                <a:gridCol w="2651125"/>
                <a:gridCol w="2649538"/>
                <a:gridCol w="2728912"/>
              </a:tblGrid>
              <a:tr h="379109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STEP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번호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명 령 어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번 지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STR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R0.0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0001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OR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0002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ANN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R1.0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0003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OUT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0004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STR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M0.0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0005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TIM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CH=255 SV=100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0006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STR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TC255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97"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0007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OUT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  <a:cs typeface="Arial Unicode MS" pitchFamily="50" charset="-127"/>
                        </a:rPr>
                        <a:t>R2.0</a:t>
                      </a:r>
                    </a:p>
                  </a:txBody>
                  <a:tcPr marL="17907" marR="17907" marT="17905" marB="179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51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▣ 릴레이 제어방식에서 </a:t>
            </a: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제어방식으로 전환 방법의 연습사례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▶프로그램 작성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프로그램 작성기로 프로그램을 작성하여 저장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(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외부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출력장치와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접속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프로그램 관계를 나타낸 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프로그램 사례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래더도 형태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28797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4.8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기초</a:t>
            </a:r>
          </a:p>
        </p:txBody>
      </p:sp>
      <p:pic>
        <p:nvPicPr>
          <p:cNvPr id="29701" name="_x108546008" descr="DRW0000216444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088" y="2708275"/>
            <a:ext cx="8097837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3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제어사양에 근거하여 릴레이 기호와 논리기호로서 제어내용을 표현한 제어회로도를 작성한 후 프로그래밍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① 조건부에 해당하는 입력과 실행부에 해당하는 출력이 동시에 존재해야 함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즉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좌측은 입력     우측은 출력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②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제어에서는 출력 우측에 접점을 배치할 수 없으므로 필요한 경우 좌측에 배치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③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프로그램에서 조건부에 해당하는 입력주소를 두 번 이상 지정할 수 있지만 실행부에 해당하는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출력주소를 두 번 이상 지정하면 프로그램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진단과정에서 이상이 발생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289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4.9  PLC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</a:p>
        </p:txBody>
      </p:sp>
      <p:pic>
        <p:nvPicPr>
          <p:cNvPr id="30725" name="_x179868928" descr="DRW0000120c48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00" y="2732088"/>
            <a:ext cx="3348038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2"/>
          <p:cNvSpPr txBox="1">
            <a:spLocks noChangeArrowheads="1"/>
          </p:cNvSpPr>
          <p:nvPr/>
        </p:nvSpPr>
        <p:spPr bwMode="auto">
          <a:xfrm>
            <a:off x="5097463" y="2757488"/>
            <a:ext cx="573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rgbClr val="FF0000"/>
                </a:solidFill>
              </a:rPr>
              <a:t>( X 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727" name="TextBox 8"/>
          <p:cNvSpPr txBox="1">
            <a:spLocks noChangeArrowheads="1"/>
          </p:cNvSpPr>
          <p:nvPr/>
        </p:nvSpPr>
        <p:spPr bwMode="auto">
          <a:xfrm>
            <a:off x="5110163" y="3538538"/>
            <a:ext cx="5984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1"/>
                </a:solidFill>
              </a:rPr>
              <a:t>( O 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8450" y="4887913"/>
            <a:ext cx="18192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000" y="4887913"/>
            <a:ext cx="18288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0" name="타원 7"/>
          <p:cNvSpPr>
            <a:spLocks noChangeArrowheads="1"/>
          </p:cNvSpPr>
          <p:nvPr/>
        </p:nvSpPr>
        <p:spPr bwMode="auto">
          <a:xfrm>
            <a:off x="2900363" y="5445125"/>
            <a:ext cx="612775" cy="46831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31" name="타원 18"/>
          <p:cNvSpPr>
            <a:spLocks noChangeArrowheads="1"/>
          </p:cNvSpPr>
          <p:nvPr/>
        </p:nvSpPr>
        <p:spPr bwMode="auto">
          <a:xfrm>
            <a:off x="5745163" y="5445125"/>
            <a:ext cx="612775" cy="46831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32" name="오른쪽 화살표 1"/>
          <p:cNvSpPr>
            <a:spLocks noChangeArrowheads="1"/>
          </p:cNvSpPr>
          <p:nvPr/>
        </p:nvSpPr>
        <p:spPr bwMode="auto">
          <a:xfrm>
            <a:off x="3692525" y="5445125"/>
            <a:ext cx="468313" cy="233363"/>
          </a:xfrm>
          <a:prstGeom prst="rightArrow">
            <a:avLst>
              <a:gd name="adj1" fmla="val 50000"/>
              <a:gd name="adj2" fmla="val 50198"/>
            </a:avLst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④ 프로그램 메모리를 첫번째 스텝부터 마지막 스텝까지 순차적으로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스텝씩 검증하면서 실행하는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제어방식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 Interpreter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방식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데이터의 교체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명령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실행 등은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타임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(20mS)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내에서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회만 실행하므로 입력신호 폭은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타임이상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⑤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내부에서 사용되는 릴레이 어드레스에 의한 접점은 무한정 사용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⑥ 접점의 증설시 프로그램에서 동일한 접점을 몇 번이라도 사용 가능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⑦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제어에서는 충분한 데이터 메모리 영역을 갖고 있으므로 가능한 한 간단한 시퀀스를 작성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추후에 유지보수가 편리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⑧ 프로그램의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순서를 교정하여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동작시간을 이용한 기법을 적용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사양 파악이 중요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2893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4.9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7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제어의 차이점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릴레이 제어는 위치에 상관 없음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병렬처리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2893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4.9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249" y="1880828"/>
            <a:ext cx="330528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4190" y="1952836"/>
            <a:ext cx="3203186" cy="250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타원 17"/>
          <p:cNvSpPr>
            <a:spLocks noChangeArrowheads="1"/>
          </p:cNvSpPr>
          <p:nvPr/>
        </p:nvSpPr>
        <p:spPr bwMode="auto">
          <a:xfrm>
            <a:off x="2576736" y="3573016"/>
            <a:ext cx="972108" cy="97210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1752" name="타원 19"/>
          <p:cNvSpPr>
            <a:spLocks noChangeArrowheads="1"/>
          </p:cNvSpPr>
          <p:nvPr/>
        </p:nvSpPr>
        <p:spPr bwMode="auto">
          <a:xfrm>
            <a:off x="6681193" y="1940094"/>
            <a:ext cx="1008112" cy="948846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542109"/>
      </p:ext>
    </p:extLst>
  </p:cSld>
  <p:clrMapOvr>
    <a:masterClrMapping/>
  </p:clrMapOvr>
  <p:transition>
    <p:cut/>
  </p:transition>
  <p:timing/>
</p:sld>
</file>

<file path=ppt/slides/slide2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1" name="직사각형 4"/>
          <p:cNvSpPr>
            <a:spLocks noChangeArrowheads="1"/>
          </p:cNvSpPr>
          <p:nvPr/>
        </p:nvSpPr>
        <p:spPr bwMode="auto">
          <a:xfrm>
            <a:off x="704850" y="1241425"/>
            <a:ext cx="8990013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제어의 차이점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는 프로그램 순서대로 직렬처리 하므로 아래 예제에서 좌측 경우보다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스캔 타임만큼 늦어진다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</a:t>
            </a:r>
            <a:endParaRPr lang="en-US" altLang="ko-KR" sz="2800" b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800" b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2893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4.9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</a:p>
        </p:txBody>
      </p:sp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4462" y="2193924"/>
            <a:ext cx="2034542" cy="189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9022" y="2193925"/>
            <a:ext cx="1944278" cy="185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_x179380048" descr="DRW0000120c48c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225" y="4127930"/>
            <a:ext cx="5391095" cy="166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타원 16"/>
          <p:cNvSpPr>
            <a:spLocks noChangeArrowheads="1"/>
          </p:cNvSpPr>
          <p:nvPr/>
        </p:nvSpPr>
        <p:spPr bwMode="auto">
          <a:xfrm>
            <a:off x="3908884" y="3284983"/>
            <a:ext cx="972108" cy="76439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2777" name="타원 18"/>
          <p:cNvSpPr>
            <a:spLocks noChangeArrowheads="1"/>
          </p:cNvSpPr>
          <p:nvPr/>
        </p:nvSpPr>
        <p:spPr bwMode="auto">
          <a:xfrm>
            <a:off x="6573180" y="2060574"/>
            <a:ext cx="1080120" cy="75635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1" name="직사각형 4"/>
          <p:cNvSpPr>
            <a:spLocks noChangeArrowheads="1"/>
          </p:cNvSpPr>
          <p:nvPr/>
        </p:nvSpPr>
        <p:spPr bwMode="auto">
          <a:xfrm>
            <a:off x="704850" y="1196752"/>
            <a:ext cx="89900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제어의 차이점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⑨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제어에서는 접점을 절약할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필요가 없으므로 아래 그림처럼 풀어서 작성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</a:t>
            </a:r>
            <a:r>
              <a:rPr lang="ko-KR" altLang="en-US" sz="28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→</a:t>
            </a:r>
            <a:endParaRPr lang="en-US" altLang="ko-KR" sz="2800" b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endParaRPr lang="en-US" altLang="ko-KR" sz="2800" b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2893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4.9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</a:p>
        </p:txBody>
      </p:sp>
      <p:pic>
        <p:nvPicPr>
          <p:cNvPr id="3277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093" y="2276872"/>
            <a:ext cx="3280569" cy="235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7802" y="2384884"/>
            <a:ext cx="2263510" cy="187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0" name="타원 24"/>
          <p:cNvSpPr>
            <a:spLocks noChangeArrowheads="1"/>
          </p:cNvSpPr>
          <p:nvPr/>
        </p:nvSpPr>
        <p:spPr bwMode="auto">
          <a:xfrm>
            <a:off x="1316595" y="2024844"/>
            <a:ext cx="2502929" cy="2439206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2781" name="타원 25"/>
          <p:cNvSpPr>
            <a:spLocks noChangeArrowheads="1"/>
          </p:cNvSpPr>
          <p:nvPr/>
        </p:nvSpPr>
        <p:spPr bwMode="auto">
          <a:xfrm>
            <a:off x="5349045" y="2276872"/>
            <a:ext cx="1728192" cy="2028423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585551"/>
      </p:ext>
    </p:extLst>
  </p:cSld>
  <p:clrMapOvr>
    <a:masterClrMapping/>
  </p:clrMapOvr>
  <p:transition>
    <p:cut/>
  </p:transition>
  <p:timing/>
</p:sld>
</file>

<file path=ppt/slides/slide2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5" name="직사각형 4"/>
          <p:cNvSpPr>
            <a:spLocks noChangeArrowheads="1"/>
          </p:cNvSpPr>
          <p:nvPr/>
        </p:nvSpPr>
        <p:spPr bwMode="auto">
          <a:xfrm>
            <a:off x="704850" y="1196752"/>
            <a:ext cx="899001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릴레이 제어와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제어의 차이점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⑩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제어에서는 프로그램 순서가 전류의 방향이므로 다이오드를 사용할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필요가 없다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</a:t>
            </a:r>
            <a:r>
              <a:rPr lang="ko-KR" altLang="en-US" sz="2800" b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→</a:t>
            </a:r>
            <a:endParaRPr lang="en-US" altLang="ko-KR" sz="2800" b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역류회로 처리의 사례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⑪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제어에서는 가능한 한 접속되는 직렬 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출력기기 등을 합쳐서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동일한 접점을 사용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하는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것이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경제적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⑫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제어에서는 릴레이 제어방식에서 없는 특수기능이 있다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⑬ 카운터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시프트 레지스터와 같이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 이상의 입력 명령어를 입력하는 경우 순서에 유의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hangingPunct="1">
              <a:lnSpc>
                <a:spcPct val="200000"/>
              </a:lnSpc>
            </a:pP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⑭ 마지막으로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PLC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제조회사마다 주의 사항이 상이할 수 있으므로 제공되는 사용설명서를  반드시 숙지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2893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4.9  PLC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프로그래밍의 주의사항</a:t>
            </a:r>
          </a:p>
        </p:txBody>
      </p:sp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2230438"/>
            <a:ext cx="1905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700" y="2190750"/>
            <a:ext cx="170497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9" name="타원 19"/>
          <p:cNvSpPr>
            <a:spLocks noChangeArrowheads="1"/>
          </p:cNvSpPr>
          <p:nvPr/>
        </p:nvSpPr>
        <p:spPr bwMode="auto">
          <a:xfrm>
            <a:off x="2162175" y="2374900"/>
            <a:ext cx="663575" cy="64135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3800" name="타원 20"/>
          <p:cNvSpPr>
            <a:spLocks noChangeArrowheads="1"/>
          </p:cNvSpPr>
          <p:nvPr/>
        </p:nvSpPr>
        <p:spPr bwMode="auto">
          <a:xfrm>
            <a:off x="5421313" y="2328863"/>
            <a:ext cx="663575" cy="64135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03438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3.7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타이머 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(Timer)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628" name="직사각형 14"/>
          <p:cNvSpPr>
            <a:spLocks noChangeArrowheads="1"/>
          </p:cNvSpPr>
          <p:nvPr/>
        </p:nvSpPr>
        <p:spPr bwMode="auto">
          <a:xfrm>
            <a:off x="704850" y="1233488"/>
            <a:ext cx="91440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반복동작회로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지연동작과 한시동작을 결합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환풍기의 자동반복운전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부품의 가공중에만 컨베이어 라인 정지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※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동작원리：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 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자기유지→지연 후 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T1a 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→표시등 점등 →지연 후 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T2b off,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          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 해제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④ 지연복귀 동작 회로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푸시버튼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되면 표시등이 점등하고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푸시버튼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PB2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되면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일정 시간이 지연된 다음 표시등은 소등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※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동작원리：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PB1 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 → 지연 후 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T1a on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 표시등 점등 →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PB2 off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→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지연 후 타이머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T2b off,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자기유지 해제 → 표시등 소등</a:t>
            </a:r>
          </a:p>
        </p:txBody>
      </p:sp>
      <p:pic>
        <p:nvPicPr>
          <p:cNvPr id="26629" name="_x170050104" descr="EMB00001e0006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4213" y="2024063"/>
            <a:ext cx="2644775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_x170645808" descr="EMB00001e00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2950" y="5157788"/>
            <a:ext cx="2586038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2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530225" y="908050"/>
            <a:ext cx="317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latinLnBrk="0"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4.10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 프로그램의 역할 범위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89705"/>
              </p:ext>
            </p:extLst>
          </p:nvPr>
        </p:nvGraphicFramePr>
        <p:xfrm>
          <a:off x="849313" y="1376363"/>
          <a:ext cx="8675688" cy="4693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3"/>
                <a:gridCol w="1475947"/>
                <a:gridCol w="2447912"/>
                <a:gridCol w="2447912"/>
                <a:gridCol w="1547944"/>
              </a:tblGrid>
              <a:tr h="396453"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 분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제어</a:t>
                      </a:r>
                      <a:r>
                        <a:rPr lang="ko-KR" altLang="en-US" sz="14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en-US" altLang="ko-KR" sz="14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Case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장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단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 고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936048">
                <a:tc rowSpan="2"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물리적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범위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직접 외부기기 제어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응답속도가 빠름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외부기기의 전원종류나 전압이</a:t>
                      </a:r>
                      <a:endParaRPr lang="en-US" altLang="ko-KR" sz="1200" b="0" baseline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다르면 사용할 수 없다</a:t>
                      </a: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부하의 양쪽에서 차단이 곤란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3866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외부 릴레이 설치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직접 외부기기 제어의 단점 보완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 릴레이 선택 및 공간확보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필요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일반적인 방법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3866">
                <a:tc rowSpan="3">
                  <a:txBody>
                    <a:bodyPr vert="horz" wrap="square"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기능적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범위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PLC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로 모두 제어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외부회로가 간단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PLC</a:t>
                      </a: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고장시 속수무책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PLC</a:t>
                      </a: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고장시 대처방안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반드시 필요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48927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절대 인터록만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외부에서 결선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절대 인터록회로가 작동해도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PLC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의 자기유지 가능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입출력 접점수 증가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PLC</a:t>
                      </a: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고장시 개별 수동운전 불가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3866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자동회로만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PLC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구성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PLC</a:t>
                      </a:r>
                      <a:r>
                        <a:rPr lang="ko-KR" altLang="en-US" sz="12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고장시에도 비상정지를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위한 수동운전은 가능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외부회로가 많아 릴레이부품이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많이 필요하고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PLC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장점이 감소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안전한 방법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5995" marR="0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23551" y="238125"/>
            <a:ext cx="3869861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0" latinLnBrk="0" hangingPunct="0"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 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 </a:t>
            </a:r>
            <a:r>
              <a:rPr kumimoji="0" lang="en-US" altLang="ko-KR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PLC</a:t>
            </a:r>
            <a:r>
              <a:rPr kumimoji="0" lang="ko-KR" altLang="en-US" sz="2200" b="0" ker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제어</a:t>
            </a:r>
            <a:endParaRPr kumimoji="0" lang="en-US" altLang="ko-KR" sz="2200" b="0" ker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270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3.8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(Counter)</a:t>
            </a:r>
            <a:endParaRPr lang="ko-KR" altLang="en-US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652" name="직사각형 14"/>
          <p:cNvSpPr>
            <a:spLocks noChangeArrowheads="1"/>
          </p:cNvSpPr>
          <p:nvPr/>
        </p:nvSpPr>
        <p:spPr bwMode="auto">
          <a:xfrm>
            <a:off x="704850" y="1233488"/>
            <a:ext cx="900112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단순히 계수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생산개수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동작 횟수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위한 간단한 장치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카운터의 분류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규칙적이거나 불규칙적으로 발생되는 펄스를 검출하는 스위치와 릴레이를 조합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계수구조에 의한 분류</a:t>
            </a:r>
          </a:p>
        </p:txBody>
      </p:sp>
      <p:pic>
        <p:nvPicPr>
          <p:cNvPr id="27653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8685" y="1592796"/>
            <a:ext cx="1625116" cy="16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3612" y="1556792"/>
            <a:ext cx="1691556" cy="169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93136"/>
              </p:ext>
            </p:extLst>
          </p:nvPr>
        </p:nvGraphicFramePr>
        <p:xfrm>
          <a:off x="849313" y="3962400"/>
          <a:ext cx="8785225" cy="180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/>
                  </a:extLst>
                </a:gridCol>
                <a:gridCol w="2448272">
                  <a:extLst>
                    <a:ext uri="{9D8B030D-6E8A-4147-A177-3AD203B41FA5}"/>
                  </a:extLst>
                </a:gridCol>
                <a:gridCol w="2916324">
                  <a:extLst>
                    <a:ext uri="{9D8B030D-6E8A-4147-A177-3AD203B41FA5}"/>
                  </a:extLst>
                </a:gridCol>
                <a:gridCol w="2808561">
                  <a:extLst>
                    <a:ext uri="{9D8B030D-6E8A-4147-A177-3AD203B41FA5}"/>
                  </a:extLst>
                </a:gridCol>
              </a:tblGrid>
              <a:tr h="451715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 분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전자식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電磁式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전자식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電子式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회전식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回轉式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45171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특 징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내장된 전자석의 흡인력 이용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접점의 개폐신호 및 펄스 → 반도체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외부의 물리적 힘을 받아 구동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45171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장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LS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 </a:t>
                      </a:r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PHS</a:t>
                      </a:r>
                      <a:r>
                        <a:rPr lang="en-US" altLang="ko-KR" sz="13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와 함께 사용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수명이 길다</a:t>
                      </a:r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고속계수가 가능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기계식이므로 시각적인 유지보수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45171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단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수명짧음</a:t>
                      </a:r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무접점방식 불가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접점이 필요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고속계수에 한계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5985" marB="3598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2701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3.8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(Counter)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676" name="직사각형 14"/>
          <p:cNvSpPr>
            <a:spLocks noChangeArrowheads="1"/>
          </p:cNvSpPr>
          <p:nvPr/>
        </p:nvSpPr>
        <p:spPr bwMode="auto">
          <a:xfrm>
            <a:off x="704850" y="1233488"/>
            <a:ext cx="90011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기능에 의한 분류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(total)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주로 전자식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電磁式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계수값만 표시하고  제어출력은 발생하지 않음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프리셋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(preset)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카운터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계수값을 표시하면서 설정값과 현재 계수값이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일치하면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제어출력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발생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측정 카운터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계수값을 표시하면서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입력신호를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배 증가시킨 출력신호를 발생하거나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입력신호를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개의 출력신호로 분류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계수방식에 의한 분류</a:t>
            </a: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가산식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펄스가 입력될 때마다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부터 증가하면서 설정값까지 계수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감산식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펄스가 입력될 때마다 설정값부터 감소하면서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까지 계수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가감산식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가산과 감산을 계수입력 형태에 따라 계수하고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latinLnBrk="1" hangingPunct="1">
              <a:lnSpc>
                <a:spcPct val="20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계수입력 형태는 개별입력형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지령입력형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위상차 입력형 등으로 분류한다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cut/>
  </p:transition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2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3.1 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수동조작 스위치</a:t>
            </a:r>
          </a:p>
        </p:txBody>
      </p:sp>
      <p:sp>
        <p:nvSpPr>
          <p:cNvPr id="5124" name="직사각형 4"/>
          <p:cNvSpPr>
            <a:spLocks noChangeArrowheads="1"/>
          </p:cNvSpPr>
          <p:nvPr/>
        </p:nvSpPr>
        <p:spPr bwMode="auto">
          <a:xfrm>
            <a:off x="704850" y="1268760"/>
            <a:ext cx="8856663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스위치의 구성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1)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수동조작 부분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푸쉬버튼이나 핸들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2)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부분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회로의 전류나 전압을 단속하는  곳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접점의 개폐 → 회로의 전류나 전압을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on-off 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푸쉬버튼 스위치                                  스냅 스위치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※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스위치의 접점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①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a(arbeit)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조작하면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상태가 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조작하지 않으면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상태가 되는 접점으로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NO(Normal Open)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Make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접점이라고도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b(break)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조작하면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상태가 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조작하지 않으면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상태가 되는 접점으로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NC(Normal Close)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또는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Break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접점이라고도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pic>
        <p:nvPicPr>
          <p:cNvPr id="5125" name="_x112044264" descr="EMB00001c582d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3"/>
          <a:stretch>
            <a:fillRect/>
          </a:stretch>
        </p:blipFill>
        <p:spPr bwMode="auto">
          <a:xfrm>
            <a:off x="2397125" y="2492375"/>
            <a:ext cx="11445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_x112041944" descr="EMB00001c582d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5" r="13844"/>
          <a:stretch>
            <a:fillRect/>
          </a:stretch>
        </p:blipFill>
        <p:spPr bwMode="auto">
          <a:xfrm>
            <a:off x="5673725" y="2492375"/>
            <a:ext cx="9032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270125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 eaLnBrk="0" hangingPunct="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3.8 </a:t>
            </a:r>
            <a:r>
              <a:rPr lang="ko-KR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카운터</a:t>
            </a:r>
            <a:r>
              <a:rPr lang="en-US" altLang="ko-KR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(Counter)</a:t>
            </a: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700" name="직사각형 14"/>
          <p:cNvSpPr>
            <a:spLocks noChangeArrowheads="1"/>
          </p:cNvSpPr>
          <p:nvPr/>
        </p:nvSpPr>
        <p:spPr bwMode="auto">
          <a:xfrm>
            <a:off x="704850" y="1233488"/>
            <a:ext cx="900112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구조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① 코일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(Coil)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셋 코일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(Set coil)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전류가 흐를 때마다 계수값이 증가하여 설정값과 일치하면 내장된 마이크로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스위치가 조작된다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리셋 코일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(Reset coil) 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설정값에 도달하면 현재 계수값을 초기화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접점부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마이크로 스위치가 카운터 접점으로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리셋 코일은 별도의 접점이 불필요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(a)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기본 구조도         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(b)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그림기호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3-40]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유접점 카운터</a:t>
            </a:r>
          </a:p>
        </p:txBody>
      </p:sp>
      <p:pic>
        <p:nvPicPr>
          <p:cNvPr id="29701" name="_x169899848" descr="DRW00001e0006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6150" y="3573463"/>
            <a:ext cx="585787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592238830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ct val="0"/>
              </a:spcAft>
              <a:defRPr/>
            </a:pP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목  차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11760" y="908720"/>
            <a:ext cx="4680520" cy="5688632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1. </a:t>
            </a:r>
            <a:r>
              <a:rPr lang="ko-KR" altLang="en-US" sz="1800" smtClean="0">
                <a:solidFill>
                  <a:schemeClr val="tx1"/>
                </a:solidFill>
              </a:rPr>
              <a:t>전자기 편향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2. </a:t>
            </a:r>
            <a:r>
              <a:rPr lang="ko-KR" altLang="en-US" sz="1800" smtClean="0">
                <a:solidFill>
                  <a:schemeClr val="tx1"/>
                </a:solidFill>
              </a:rPr>
              <a:t>정전기 편향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3. </a:t>
            </a:r>
            <a:r>
              <a:rPr lang="ko-KR" altLang="en-US" sz="1800" err="1" smtClean="0">
                <a:solidFill>
                  <a:schemeClr val="tx1"/>
                </a:solidFill>
              </a:rPr>
              <a:t>열적 가열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4. </a:t>
            </a:r>
            <a:r>
              <a:rPr lang="ko-KR" altLang="en-US" sz="1800" smtClean="0">
                <a:solidFill>
                  <a:schemeClr val="tx1"/>
                </a:solidFill>
              </a:rPr>
              <a:t>전류계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5. </a:t>
            </a:r>
            <a:r>
              <a:rPr lang="ko-KR" altLang="en-US" sz="1800" smtClean="0">
                <a:solidFill>
                  <a:schemeClr val="tx1"/>
                </a:solidFill>
              </a:rPr>
              <a:t>전압계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6. </a:t>
            </a:r>
            <a:r>
              <a:rPr lang="ko-KR" altLang="en-US" sz="1800" smtClean="0">
                <a:solidFill>
                  <a:schemeClr val="tx1"/>
                </a:solidFill>
              </a:rPr>
              <a:t>저항계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7. </a:t>
            </a:r>
            <a:r>
              <a:rPr lang="ko-KR" altLang="en-US" sz="1800" err="1" smtClean="0">
                <a:solidFill>
                  <a:schemeClr val="tx1"/>
                </a:solidFill>
              </a:rPr>
              <a:t>멀티미터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8. </a:t>
            </a:r>
            <a:r>
              <a:rPr lang="ko-KR" altLang="en-US" sz="1800" err="1" smtClean="0">
                <a:solidFill>
                  <a:schemeClr val="tx1"/>
                </a:solidFill>
              </a:rPr>
              <a:t>전계효과 트랜지스터</a:t>
            </a:r>
            <a:r>
              <a:rPr lang="en-US" altLang="ko-KR" sz="1800" smtClean="0">
                <a:solidFill>
                  <a:schemeClr val="tx1"/>
                </a:solidFill>
              </a:rPr>
              <a:t>(FET </a:t>
            </a:r>
            <a:r>
              <a:rPr lang="ko-KR" altLang="en-US" sz="1800" smtClean="0">
                <a:solidFill>
                  <a:schemeClr val="tx1"/>
                </a:solidFill>
              </a:rPr>
              <a:t>전압계</a:t>
            </a:r>
            <a:r>
              <a:rPr lang="en-US" altLang="ko-KR" sz="1800" smtClean="0">
                <a:solidFill>
                  <a:schemeClr val="tx1"/>
                </a:solidFill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9. </a:t>
            </a:r>
            <a:r>
              <a:rPr lang="ko-KR" altLang="en-US" sz="1800" smtClean="0">
                <a:solidFill>
                  <a:schemeClr val="tx1"/>
                </a:solidFill>
              </a:rPr>
              <a:t>전력계 및 와트시 계측기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10. </a:t>
            </a:r>
            <a:r>
              <a:rPr lang="ko-KR" altLang="en-US" sz="1800" smtClean="0">
                <a:solidFill>
                  <a:schemeClr val="tx1"/>
                </a:solidFill>
              </a:rPr>
              <a:t>디지털 판독 계측기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11. </a:t>
            </a:r>
            <a:r>
              <a:rPr lang="ko-KR" altLang="en-US" sz="1800" smtClean="0">
                <a:solidFill>
                  <a:schemeClr val="tx1"/>
                </a:solidFill>
              </a:rPr>
              <a:t>주파수 계수기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12. </a:t>
            </a:r>
            <a:r>
              <a:rPr lang="ko-KR" altLang="en-US" sz="1800" err="1" smtClean="0">
                <a:solidFill>
                  <a:schemeClr val="tx1"/>
                </a:solidFill>
              </a:rPr>
              <a:t>그외 계측기 형식</a:t>
            </a:r>
            <a:endParaRPr lang="en-US" altLang="ko-KR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69410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ct val="0"/>
              </a:spcAft>
              <a:defRPr/>
            </a:pPr>
            <a:r>
              <a:rPr lang="ko-KR" altLang="en-US" sz="2400" err="1" smtClean="0">
                <a:latin typeface="HY견고딕" pitchFamily="18" charset="-127"/>
                <a:ea typeface="HY견고딕" pitchFamily="18" charset="-127"/>
              </a:rPr>
              <a:t>계측기 개요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6820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계측기란 </a:t>
            </a:r>
            <a:r>
              <a:rPr lang="en-US" altLang="ko-KR" smtClean="0"/>
              <a:t>?   </a:t>
            </a:r>
            <a:r>
              <a:rPr lang="ko-KR" altLang="en-US" smtClean="0"/>
              <a:t>전기적인 양을 측정하는 장비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rgbClr val="0000FF"/>
                </a:solidFill>
              </a:rPr>
              <a:t>전기장의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세기</a:t>
            </a:r>
            <a:r>
              <a:rPr lang="ko-KR" altLang="en-US" smtClean="0">
                <a:solidFill>
                  <a:schemeClr val="tx1"/>
                </a:solidFill>
              </a:rPr>
              <a:t>에 비례하여 힘이 만들어지는 원리를 이용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rgbClr val="0000FF"/>
                </a:solidFill>
              </a:rPr>
              <a:t>자기장의 세기</a:t>
            </a:r>
            <a:r>
              <a:rPr lang="ko-KR" altLang="en-US" smtClean="0">
                <a:solidFill>
                  <a:schemeClr val="tx1"/>
                </a:solidFill>
              </a:rPr>
              <a:t>에 비례하여 힘이 만들어지는 원리를 이용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전하가 </a:t>
            </a:r>
            <a:r>
              <a:rPr lang="ko-KR" altLang="en-US" err="1" smtClean="0">
                <a:solidFill>
                  <a:srgbClr val="0000FF"/>
                </a:solidFill>
              </a:rPr>
              <a:t>저항값</a:t>
            </a:r>
            <a:r>
              <a:rPr lang="ko-KR" altLang="en-US" err="1" smtClean="0">
                <a:solidFill>
                  <a:schemeClr val="tx1"/>
                </a:solidFill>
              </a:rPr>
              <a:t>을 알고 있는 물질을 통과할 때 만들어 내는 </a:t>
            </a:r>
            <a:r>
              <a:rPr lang="ko-KR" altLang="en-US" smtClean="0">
                <a:solidFill>
                  <a:srgbClr val="0000FF"/>
                </a:solidFill>
              </a:rPr>
              <a:t>열</a:t>
            </a:r>
            <a:r>
              <a:rPr lang="ko-KR" altLang="en-US" smtClean="0">
                <a:solidFill>
                  <a:schemeClr val="tx1"/>
                </a:solidFill>
              </a:rPr>
              <a:t>을 측정하여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     </a:t>
            </a:r>
            <a:r>
              <a:rPr lang="ko-KR" altLang="en-US" err="1" smtClean="0">
                <a:solidFill>
                  <a:schemeClr val="tx1"/>
                </a:solidFill>
              </a:rPr>
              <a:t>전류값을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측정되는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통과하는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err="1" smtClean="0">
                <a:solidFill>
                  <a:srgbClr val="0000FF"/>
                </a:solidFill>
              </a:rPr>
              <a:t>물리량</a:t>
            </a:r>
            <a:r>
              <a:rPr lang="ko-KR" altLang="en-US" err="1" smtClean="0">
                <a:solidFill>
                  <a:schemeClr val="tx1"/>
                </a:solidFill>
              </a:rPr>
              <a:t>에 따라 회전하는 모터의 속도를 계산하여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rgbClr val="0000FF"/>
                </a:solidFill>
              </a:rPr>
              <a:t>전기적인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펄스</a:t>
            </a:r>
            <a:r>
              <a:rPr lang="ko-KR" altLang="en-US" smtClean="0">
                <a:solidFill>
                  <a:schemeClr val="tx1"/>
                </a:solidFill>
              </a:rPr>
              <a:t>를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rgbClr val="0000FF"/>
                </a:solidFill>
              </a:rPr>
              <a:t>전기적인 주기</a:t>
            </a:r>
            <a:r>
              <a:rPr lang="en-US" altLang="ko-KR" smtClean="0">
                <a:solidFill>
                  <a:srgbClr val="0000FF"/>
                </a:solidFill>
              </a:rPr>
              <a:t>(</a:t>
            </a:r>
            <a:r>
              <a:rPr lang="ko-KR" altLang="en-US" smtClean="0">
                <a:solidFill>
                  <a:srgbClr val="0000FF"/>
                </a:solidFill>
              </a:rPr>
              <a:t>진동</a:t>
            </a:r>
            <a:r>
              <a:rPr lang="en-US" altLang="ko-KR" smtClean="0">
                <a:solidFill>
                  <a:srgbClr val="0000FF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을 측정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577421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전자기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편향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</a:rPr>
              <a:t>( electromagnetic deflection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smtClean="0"/>
              <a:t>전자기 편향</a:t>
            </a:r>
            <a:r>
              <a:rPr lang="en-US" altLang="ko-KR" smtClean="0"/>
              <a:t>: </a:t>
            </a:r>
            <a:r>
              <a:rPr lang="ko-KR" altLang="en-US" smtClean="0"/>
              <a:t>도선에 </a:t>
            </a:r>
            <a:r>
              <a:rPr lang="ko-KR" altLang="en-US"/>
              <a:t>배</a:t>
            </a:r>
            <a:r>
              <a:rPr lang="ko-KR" altLang="en-US" smtClean="0"/>
              <a:t>터리를 연결하여 전류가 흐르면 나침반의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             </a:t>
            </a:r>
            <a:r>
              <a:rPr lang="ko-KR" altLang="en-US" smtClean="0"/>
              <a:t>방향이 바뀌는 현상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편향 정도는 나침반과 도선 사이의 거리와 도선에 흐르는 전류에 따라 달라짐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직류전기</a:t>
            </a:r>
            <a:r>
              <a:rPr lang="en-US" altLang="ko-KR" smtClean="0">
                <a:solidFill>
                  <a:schemeClr val="tx1"/>
                </a:solidFill>
              </a:rPr>
              <a:t>(Galvanism): </a:t>
            </a:r>
            <a:r>
              <a:rPr lang="ko-KR" altLang="en-US" smtClean="0">
                <a:solidFill>
                  <a:schemeClr val="tx1"/>
                </a:solidFill>
              </a:rPr>
              <a:t>나침반 주위를 도선으로 감으면 작은 전류도 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검류계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나침반에 코일을 감은 장치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검류계의 침이 움직이는 정도는 </a:t>
            </a:r>
            <a:r>
              <a:rPr lang="ko-KR" altLang="en-US" smtClean="0">
                <a:solidFill>
                  <a:srgbClr val="FF0000"/>
                </a:solidFill>
              </a:rPr>
              <a:t>도선에 흐르는 전류에 비례</a:t>
            </a:r>
            <a:endParaRPr lang="en-US" altLang="ko-KR" smtClean="0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\Desktop\hanbit\전기전자공학개론\교안\img\03\img\img_3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3392140"/>
            <a:ext cx="453650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4"/>
          <p:cNvSpPr txBox="1"/>
          <p:nvPr/>
        </p:nvSpPr>
        <p:spPr bwMode="auto">
          <a:xfrm>
            <a:off x="4139952" y="3385368"/>
            <a:ext cx="4896544" cy="3240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mtClean="0">
                <a:solidFill>
                  <a:schemeClr val="tx1"/>
                </a:solidFill>
              </a:rPr>
              <a:t>검류계 </a:t>
            </a:r>
            <a:r>
              <a:rPr lang="en-US" altLang="ko-KR" smtClean="0">
                <a:solidFill>
                  <a:schemeClr val="tx1"/>
                </a:solidFill>
              </a:rPr>
              <a:t>(Galvanometer)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나침반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에나멜 도선 </a:t>
            </a:r>
            <a:r>
              <a:rPr lang="en-US" altLang="ko-KR" smtClean="0">
                <a:solidFill>
                  <a:schemeClr val="tx1"/>
                </a:solidFill>
              </a:rPr>
              <a:t>60cm, 6V</a:t>
            </a:r>
            <a:r>
              <a:rPr lang="ko-KR" altLang="en-US" smtClean="0">
                <a:solidFill>
                  <a:schemeClr val="tx1"/>
                </a:solidFill>
              </a:rPr>
              <a:t>랜턴 배터리 준비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도선을 나침반에 </a:t>
            </a:r>
            <a:r>
              <a:rPr lang="en-US" altLang="ko-KR" smtClean="0">
                <a:solidFill>
                  <a:schemeClr val="tx1"/>
                </a:solidFill>
              </a:rPr>
              <a:t>8</a:t>
            </a:r>
            <a:r>
              <a:rPr lang="ko-KR" altLang="en-US" smtClean="0">
                <a:solidFill>
                  <a:schemeClr val="tx1"/>
                </a:solidFill>
              </a:rPr>
              <a:t>번 반 감은 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도선에 </a:t>
            </a:r>
            <a:r>
              <a:rPr lang="ko-KR" altLang="en-US">
                <a:solidFill>
                  <a:schemeClr val="tx1"/>
                </a:solidFill>
              </a:rPr>
              <a:t>배</a:t>
            </a:r>
            <a:r>
              <a:rPr lang="ko-KR" altLang="en-US" smtClean="0">
                <a:solidFill>
                  <a:schemeClr val="tx1"/>
                </a:solidFill>
              </a:rPr>
              <a:t>터리를 연결하지 않은 상태에서 나침반 침이 도선과 나란한 방향이 되도록 배치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도선 한쪽은 음극 단자에 연결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다른 한쪽은 양극 단자에 대면서 나침반의 움직임을 관찰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267744" y="6299795"/>
            <a:ext cx="129614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35340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전자기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편향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</a:rPr>
              <a:t>( electromagnetic deflection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3" descr="C:\Users\admin\Desktop\hanbit\전기전자공학개론\교안\img\03\img\img_3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844" y="1052735"/>
            <a:ext cx="4001814" cy="28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19872" y="1052736"/>
            <a:ext cx="5616624" cy="5328592"/>
          </a:xfrm>
        </p:spPr>
        <p:txBody>
          <a:bodyPr/>
          <a:lstStyle/>
          <a:p>
            <a:pPr lvl="1"/>
            <a:r>
              <a:rPr lang="ko-KR" altLang="en-US" smtClean="0">
                <a:solidFill>
                  <a:schemeClr val="tx1"/>
                </a:solidFill>
              </a:rPr>
              <a:t>검류계가 전류를 측정하는 방법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   - 6V</a:t>
            </a:r>
            <a:r>
              <a:rPr lang="ko-KR" altLang="en-US" smtClean="0">
                <a:solidFill>
                  <a:schemeClr val="tx1"/>
                </a:solidFill>
              </a:rPr>
              <a:t>짜리 손전등용 </a:t>
            </a:r>
            <a:r>
              <a:rPr lang="ko-KR" altLang="en-US">
                <a:solidFill>
                  <a:schemeClr val="tx1"/>
                </a:solidFill>
              </a:rPr>
              <a:t>배</a:t>
            </a:r>
            <a:r>
              <a:rPr lang="ko-KR" altLang="en-US" smtClean="0">
                <a:solidFill>
                  <a:schemeClr val="tx1"/>
                </a:solidFill>
              </a:rPr>
              <a:t>터리와 용량이 </a:t>
            </a:r>
            <a:r>
              <a:rPr lang="en-US" altLang="ko-KR" smtClean="0">
                <a:solidFill>
                  <a:schemeClr val="tx1"/>
                </a:solidFill>
              </a:rPr>
              <a:t>0.5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W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</a:t>
            </a:r>
            <a:r>
              <a:rPr lang="ko-KR" altLang="en-US" smtClean="0">
                <a:solidFill>
                  <a:schemeClr val="tx1"/>
                </a:solidFill>
              </a:rPr>
              <a:t>인 </a:t>
            </a:r>
            <a:r>
              <a:rPr lang="en-US" altLang="ko-KR" smtClean="0">
                <a:solidFill>
                  <a:schemeClr val="tx1"/>
                </a:solidFill>
              </a:rPr>
              <a:t>100</a:t>
            </a:r>
            <a:r>
              <a:rPr lang="el-GR" altLang="ko-KR" smtClean="0">
                <a:solidFill>
                  <a:schemeClr val="tx1"/>
                </a:solidFill>
              </a:rPr>
              <a:t>Ω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저항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최대 저항값이 </a:t>
            </a:r>
            <a:r>
              <a:rPr lang="en-US" altLang="ko-KR" smtClean="0">
                <a:solidFill>
                  <a:schemeClr val="tx1"/>
                </a:solidFill>
              </a:rPr>
              <a:t>1k</a:t>
            </a:r>
            <a:r>
              <a:rPr lang="el-GR" altLang="ko-KR" smtClean="0">
                <a:solidFill>
                  <a:schemeClr val="tx1"/>
                </a:solidFill>
              </a:rPr>
              <a:t>Ω</a:t>
            </a:r>
            <a:r>
              <a:rPr lang="ko-KR" altLang="en-US" smtClean="0">
                <a:solidFill>
                  <a:schemeClr val="tx1"/>
                </a:solidFill>
              </a:rPr>
              <a:t>인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err="1" smtClean="0">
                <a:solidFill>
                  <a:srgbClr val="0000FF"/>
                </a:solidFill>
              </a:rPr>
              <a:t>전위차계</a:t>
            </a:r>
            <a:r>
              <a:rPr lang="ko-KR" altLang="en-US" err="1" smtClean="0">
                <a:solidFill>
                  <a:schemeClr val="tx1"/>
                </a:solidFill>
              </a:rPr>
              <a:t>를 준비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   - </a:t>
            </a:r>
            <a:r>
              <a:rPr lang="ko-KR" altLang="en-US" smtClean="0">
                <a:solidFill>
                  <a:schemeClr val="tx1"/>
                </a:solidFill>
              </a:rPr>
              <a:t>저항기와 전위차계를 직렬로 연결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전선의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</a:t>
            </a:r>
            <a:r>
              <a:rPr lang="ko-KR" altLang="en-US" smtClean="0">
                <a:solidFill>
                  <a:schemeClr val="tx1"/>
                </a:solidFill>
              </a:rPr>
              <a:t>한쪽 끝과 </a:t>
            </a:r>
            <a:r>
              <a:rPr lang="ko-KR" altLang="en-US">
                <a:solidFill>
                  <a:schemeClr val="tx1"/>
                </a:solidFill>
              </a:rPr>
              <a:t>배</a:t>
            </a:r>
            <a:r>
              <a:rPr lang="ko-KR" altLang="en-US" smtClean="0">
                <a:solidFill>
                  <a:schemeClr val="tx1"/>
                </a:solidFill>
              </a:rPr>
              <a:t>터리의 한쪽 끝을 연결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   - </a:t>
            </a:r>
            <a:r>
              <a:rPr lang="ko-KR" altLang="en-US" err="1" smtClean="0">
                <a:solidFill>
                  <a:schemeClr val="tx1"/>
                </a:solidFill>
              </a:rPr>
              <a:t>전위차계의 중앙 접점과 전위차계의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한쪽 끝은 연결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전위차계를 조절해 도선에 흐르는 전류에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따라 나침반 침의 편향을 알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저항이 감소하면 </a:t>
            </a:r>
            <a:r>
              <a:rPr lang="ko-KR" altLang="en-US" smtClean="0">
                <a:solidFill>
                  <a:srgbClr val="0000FF"/>
                </a:solidFill>
              </a:rPr>
              <a:t>전류는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증가</a:t>
            </a:r>
            <a:r>
              <a:rPr lang="ko-KR" altLang="en-US" smtClean="0">
                <a:solidFill>
                  <a:schemeClr val="tx1"/>
                </a:solidFill>
              </a:rPr>
              <a:t>하고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나침반 침이 회전하는 </a:t>
            </a:r>
            <a:r>
              <a:rPr lang="ko-KR" altLang="en-US" smtClean="0">
                <a:solidFill>
                  <a:srgbClr val="0000FF"/>
                </a:solidFill>
              </a:rPr>
              <a:t>각도는 커진다</a:t>
            </a:r>
            <a:endParaRPr lang="en-US" altLang="ko-KR" smtClean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전위차계를 조절하면 전류 조절가능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배터리를 반대로 연결하면 나침반 침이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 반대로 움직임</a:t>
            </a:r>
          </a:p>
        </p:txBody>
      </p:sp>
    </p:spTree>
    <p:extLst>
      <p:ext uri="{BB962C8B-B14F-4D97-AF65-F5344CB8AC3E}">
        <p14:creationId xmlns:p14="http://schemas.microsoft.com/office/powerpoint/2010/main" val="1972653175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정전기 편향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electrostatic deflection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smtClean="0"/>
              <a:t>검전기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대기 중에서 전류가 흐르지 못하도록 밀폐된 용기 안에 나</a:t>
            </a:r>
            <a:r>
              <a:rPr lang="ko-KR" altLang="en-US" err="1">
                <a:solidFill>
                  <a:schemeClr val="tx1"/>
                </a:solidFill>
              </a:rPr>
              <a:t>무</a:t>
            </a:r>
            <a:r>
              <a:rPr lang="ko-KR" altLang="en-US" err="1" smtClean="0">
                <a:solidFill>
                  <a:schemeClr val="tx1"/>
                </a:solidFill>
              </a:rPr>
              <a:t>잎 모양의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금속박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개가 금속막대에 붙어 있는 구조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대전된 물체가 금속막대 머리에 가까워지거나 닿으면 금속박은 </a:t>
            </a:r>
            <a:r>
              <a:rPr lang="ko-KR" altLang="en-US" smtClean="0">
                <a:solidFill>
                  <a:srgbClr val="0000FF"/>
                </a:solidFill>
              </a:rPr>
              <a:t>전자의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en-US" altLang="ko-KR" smtClean="0">
                <a:solidFill>
                  <a:srgbClr val="0000FF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과잉이나 결핍</a:t>
            </a:r>
            <a:r>
              <a:rPr lang="ko-KR" altLang="en-US" smtClean="0">
                <a:solidFill>
                  <a:schemeClr val="tx1"/>
                </a:solidFill>
              </a:rPr>
              <a:t>으로 서로 떨어지게 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금속박이  서로 밀어내는 정도는 전하량에 따라 달라짐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편향되는 정도로 전하량을 정확히 알 수 없다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3074" name="Picture 2" descr="C:\Users\admin\Desktop\hanbit\전기전자공학개론\교안\img\03\img\img_3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3026" y="3573015"/>
            <a:ext cx="3599960" cy="302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4"/>
          <p:cNvSpPr txBox="1"/>
          <p:nvPr/>
        </p:nvSpPr>
        <p:spPr bwMode="auto">
          <a:xfrm>
            <a:off x="251520" y="3573016"/>
            <a:ext cx="4887050" cy="30963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mtClean="0">
                <a:solidFill>
                  <a:schemeClr val="tx1"/>
                </a:solidFill>
              </a:rPr>
              <a:t>정전기 계측기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정전기계는 </a:t>
            </a:r>
            <a:r>
              <a:rPr lang="ko-KR" altLang="en-US" smtClean="0">
                <a:solidFill>
                  <a:srgbClr val="0000FF"/>
                </a:solidFill>
              </a:rPr>
              <a:t>직류와</a:t>
            </a:r>
            <a:r>
              <a:rPr lang="ko-KR" altLang="en-US" smtClean="0">
                <a:solidFill>
                  <a:srgbClr val="0066FF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교류</a:t>
            </a:r>
            <a:r>
              <a:rPr lang="ko-KR" altLang="en-US" smtClean="0">
                <a:solidFill>
                  <a:schemeClr val="tx1"/>
                </a:solidFill>
              </a:rPr>
              <a:t>의 전하량을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 측정할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교류일 때도 힘의 뱡향에 변화가 없다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측정하려는 회로에 영향을 주는 전류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   때문에 전류를 많이 사용하는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측정기기를 원치 않은 경우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검류계는 검침을 위해 항상 일정량의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 전류가 필요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68127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열적 가열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328592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전류가 </a:t>
            </a:r>
            <a:r>
              <a:rPr lang="ko-KR" altLang="en-US">
                <a:solidFill>
                  <a:schemeClr val="tx1"/>
                </a:solidFill>
              </a:rPr>
              <a:t>저항을 가지는 전도체를 통해 흐를 때마다 그 전도체는 가열됨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전류가 저항값을 가진 물체를 통과하면 물체의 온도는 상승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9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온도 상승은 전류에 따라 달라진다 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전선에 흐르는 </a:t>
            </a:r>
            <a:r>
              <a:rPr lang="ko-KR" altLang="en-US">
                <a:solidFill>
                  <a:schemeClr val="tx1"/>
                </a:solidFill>
              </a:rPr>
              <a:t>전류의 양에 </a:t>
            </a:r>
            <a:r>
              <a:rPr lang="ko-KR" altLang="en-US" smtClean="0">
                <a:solidFill>
                  <a:schemeClr val="tx1"/>
                </a:solidFill>
              </a:rPr>
              <a:t>비례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  <a:p>
            <a:pPr lvl="4">
              <a:lnSpc>
                <a:spcPct val="90000"/>
              </a:lnSpc>
            </a:pPr>
            <a:endParaRPr lang="en-US" altLang="ko-KR"/>
          </a:p>
          <a:p>
            <a:pPr lvl="1">
              <a:lnSpc>
                <a:spcPct val="90000"/>
              </a:lnSpc>
            </a:pPr>
            <a:r>
              <a:rPr lang="ko-KR" altLang="en-US" err="1">
                <a:solidFill>
                  <a:schemeClr val="tx1"/>
                </a:solidFill>
              </a:rPr>
              <a:t>열선계측기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(hot-wire meter)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적당한 </a:t>
            </a:r>
            <a:r>
              <a:rPr lang="ko-KR" altLang="en-US">
                <a:solidFill>
                  <a:schemeClr val="tx1"/>
                </a:solidFill>
              </a:rPr>
              <a:t>금속이나 합금을 </a:t>
            </a:r>
            <a:r>
              <a:rPr lang="ko-KR" altLang="en-US" smtClean="0">
                <a:solidFill>
                  <a:schemeClr val="tx1"/>
                </a:solidFill>
              </a:rPr>
              <a:t>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길이와 굵기를 갖는 도선을 만들고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온도계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조립품을 열이 차단되도록 포장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교류와 직류 모두 측정 가능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수 </a:t>
            </a:r>
            <a:r>
              <a:rPr lang="en-US" altLang="ko-KR" smtClean="0">
                <a:solidFill>
                  <a:schemeClr val="tx1"/>
                </a:solidFill>
              </a:rPr>
              <a:t>Hz ~ </a:t>
            </a:r>
            <a:r>
              <a:rPr lang="ko-KR" altLang="en-US" smtClean="0">
                <a:solidFill>
                  <a:schemeClr val="tx1"/>
                </a:solidFill>
              </a:rPr>
              <a:t>수 </a:t>
            </a:r>
            <a:r>
              <a:rPr lang="en-US" altLang="ko-KR" err="1" smtClean="0">
                <a:solidFill>
                  <a:schemeClr val="tx1"/>
                </a:solidFill>
              </a:rPr>
              <a:t>Ghz </a:t>
            </a:r>
            <a:r>
              <a:rPr lang="ko-KR" altLang="en-US" smtClean="0">
                <a:solidFill>
                  <a:schemeClr val="tx1"/>
                </a:solidFill>
              </a:rPr>
              <a:t>까지 교류 측정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90000"/>
              </a:lnSpc>
            </a:pPr>
            <a:endParaRPr lang="en-US" altLang="ko-KR" smtClean="0"/>
          </a:p>
          <a:p>
            <a:pPr lvl="1">
              <a:lnSpc>
                <a:spcPct val="9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접합점</a:t>
            </a:r>
            <a:r>
              <a:rPr lang="en-US" altLang="ko-KR" smtClean="0">
                <a:solidFill>
                  <a:schemeClr val="tx1"/>
                </a:solidFill>
              </a:rPr>
              <a:t>(junction): </a:t>
            </a:r>
            <a:r>
              <a:rPr lang="ko-KR" altLang="en-US" smtClean="0">
                <a:solidFill>
                  <a:schemeClr val="tx1"/>
                </a:solidFill>
              </a:rPr>
              <a:t>서로 다른 성질을 가진 금속을 맞붙여 높은 경계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90000"/>
              </a:lnSpc>
            </a:pPr>
            <a:endParaRPr lang="en-US" altLang="ko-KR" smtClean="0"/>
          </a:p>
          <a:p>
            <a:pPr lvl="1">
              <a:lnSpc>
                <a:spcPct val="9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열전대 원리</a:t>
            </a:r>
            <a:r>
              <a:rPr lang="en-US" altLang="ko-KR" smtClean="0">
                <a:solidFill>
                  <a:schemeClr val="tx1"/>
                </a:solidFill>
              </a:rPr>
              <a:t>(thermocouple principle)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접합점 경계에 전류가 흐르면 열이 발생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열전대 원리는 반대로도 작용한다 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9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열전대에 열을 가하면 검류계로 측정할 수 있는 직류 발생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9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사례</a:t>
            </a:r>
            <a:r>
              <a:rPr lang="en-US" altLang="ko-KR" smtClean="0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전기 온도계</a:t>
            </a:r>
          </a:p>
        </p:txBody>
      </p:sp>
    </p:spTree>
    <p:extLst>
      <p:ext uri="{BB962C8B-B14F-4D97-AF65-F5344CB8AC3E}">
        <p14:creationId xmlns:p14="http://schemas.microsoft.com/office/powerpoint/2010/main" val="4023623123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열적 가열</a:t>
            </a:r>
          </a:p>
        </p:txBody>
      </p:sp>
      <p:pic>
        <p:nvPicPr>
          <p:cNvPr id="1026" name="Picture 2" descr="http://www.daeyoungsensor.com/upload/pro/20110426184141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31593"/>
            <a:ext cx="7704856" cy="279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4005064"/>
            <a:ext cx="7632848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  <a:ea typeface="+mn-ea"/>
              </a:rPr>
              <a:t>■ 제품의 </a:t>
            </a:r>
            <a:r>
              <a:rPr lang="ko-KR" altLang="en-US" sz="1600" b="1" smtClean="0">
                <a:latin typeface="+mn-ea"/>
                <a:ea typeface="+mn-ea"/>
              </a:rPr>
              <a:t>구성 </a:t>
            </a:r>
            <a:r>
              <a:rPr lang="en-US" altLang="ko-KR" sz="1600" b="1" smtClean="0">
                <a:latin typeface="+mn-ea"/>
                <a:ea typeface="+mn-ea"/>
              </a:rPr>
              <a:t>: </a:t>
            </a:r>
            <a:r>
              <a:rPr lang="ko-KR" altLang="en-US" sz="1600" b="1">
                <a:latin typeface="+mn-ea"/>
                <a:ea typeface="+mn-ea"/>
              </a:rPr>
              <a:t>  </a:t>
            </a:r>
            <a:r>
              <a:rPr lang="en-US" altLang="ko-KR" sz="1600" b="1">
                <a:latin typeface="+mn-ea"/>
                <a:ea typeface="+mn-ea"/>
              </a:rPr>
              <a:t>+</a:t>
            </a:r>
            <a:r>
              <a:rPr lang="ko-KR" altLang="en-US" sz="1600" b="1">
                <a:latin typeface="+mn-ea"/>
                <a:ea typeface="+mn-ea"/>
              </a:rPr>
              <a:t>극 </a:t>
            </a:r>
            <a:r>
              <a:rPr lang="en-US" altLang="ko-KR" sz="1600" b="1">
                <a:latin typeface="+mn-ea"/>
                <a:ea typeface="+mn-ea"/>
              </a:rPr>
              <a:t>[Ni, Cr] </a:t>
            </a:r>
            <a:r>
              <a:rPr lang="en-US" altLang="ko-KR" sz="1600" b="1" smtClean="0">
                <a:latin typeface="+mn-ea"/>
                <a:ea typeface="+mn-ea"/>
              </a:rPr>
              <a:t>,  </a:t>
            </a:r>
            <a:r>
              <a:rPr lang="en-US" altLang="ko-KR" sz="1600" b="1">
                <a:latin typeface="+mn-ea"/>
                <a:ea typeface="+mn-ea"/>
              </a:rPr>
              <a:t>  -</a:t>
            </a:r>
            <a:r>
              <a:rPr lang="ko-KR" altLang="en-US" sz="1600" b="1">
                <a:latin typeface="+mn-ea"/>
                <a:ea typeface="+mn-ea"/>
              </a:rPr>
              <a:t>극 </a:t>
            </a:r>
            <a:r>
              <a:rPr lang="en-US" altLang="ko-KR" sz="1600" b="1">
                <a:latin typeface="+mn-ea"/>
                <a:ea typeface="+mn-ea"/>
              </a:rPr>
              <a:t>[Ni, Al] </a:t>
            </a:r>
            <a:endParaRPr lang="en-US" altLang="ko-KR" sz="16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mtClean="0">
                <a:latin typeface="+mn-ea"/>
                <a:ea typeface="+mn-ea"/>
              </a:rPr>
              <a:t>■ </a:t>
            </a:r>
            <a:r>
              <a:rPr lang="ko-KR" altLang="en-US" sz="1600" b="1">
                <a:latin typeface="+mn-ea"/>
                <a:ea typeface="+mn-ea"/>
              </a:rPr>
              <a:t>측정온도 </a:t>
            </a:r>
            <a:r>
              <a:rPr lang="ko-KR" altLang="en-US" sz="1600" b="1" smtClean="0">
                <a:latin typeface="+mn-ea"/>
                <a:ea typeface="+mn-ea"/>
              </a:rPr>
              <a:t>및 특성 </a:t>
            </a:r>
            <a:r>
              <a:rPr lang="en-US" altLang="ko-KR" sz="1600" b="1" smtClean="0">
                <a:latin typeface="+mn-ea"/>
                <a:ea typeface="+mn-ea"/>
              </a:rPr>
              <a:t>: </a:t>
            </a:r>
            <a:r>
              <a:rPr lang="ko-KR" altLang="en-US" sz="1600" b="1">
                <a:latin typeface="+mn-ea"/>
                <a:ea typeface="+mn-ea"/>
              </a:rPr>
              <a:t>  </a:t>
            </a:r>
            <a:r>
              <a:rPr lang="en-US" altLang="ko-KR" sz="1600" b="1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1600" b="1" smtClean="0">
                <a:latin typeface="+mn-ea"/>
                <a:ea typeface="+mn-ea"/>
              </a:rPr>
              <a:t>200~1200 ℃</a:t>
            </a:r>
            <a:r>
              <a:rPr lang="en-US" altLang="ko-KR" sz="1600" b="1">
                <a:latin typeface="+mn-ea"/>
                <a:ea typeface="+mn-ea"/>
              </a:rPr>
              <a:t> </a:t>
            </a:r>
            <a:endParaRPr lang="en-US" altLang="ko-KR" sz="16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+mn-ea"/>
                <a:ea typeface="+mn-ea"/>
              </a:rPr>
              <a:t> - </a:t>
            </a:r>
            <a:r>
              <a:rPr lang="ko-KR" altLang="en-US" sz="1600" b="1" smtClean="0">
                <a:latin typeface="+mn-ea"/>
                <a:ea typeface="+mn-ea"/>
              </a:rPr>
              <a:t>일명 </a:t>
            </a:r>
            <a:r>
              <a:rPr lang="en-US" altLang="ko-KR" sz="1600" b="1" smtClean="0">
                <a:latin typeface="+mn-ea"/>
                <a:ea typeface="+mn-ea"/>
              </a:rPr>
              <a:t>CA(Chromel-Alumel)</a:t>
            </a:r>
            <a:r>
              <a:rPr lang="ko-KR" altLang="en-US" sz="1600" b="1" err="1" smtClean="0">
                <a:latin typeface="+mn-ea"/>
                <a:ea typeface="+mn-ea"/>
              </a:rPr>
              <a:t>열전대</a:t>
            </a:r>
            <a:r>
              <a:rPr lang="en-US" altLang="ko-KR" sz="1600" b="1">
                <a:latin typeface="+mn-ea"/>
                <a:ea typeface="+mn-ea"/>
              </a:rPr>
              <a:t>. 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 smtClean="0">
                <a:latin typeface="+mn-ea"/>
                <a:ea typeface="+mn-ea"/>
              </a:rPr>
              <a:t> - 1960</a:t>
            </a:r>
            <a:r>
              <a:rPr lang="ko-KR" altLang="en-US" sz="1600" b="1">
                <a:latin typeface="+mn-ea"/>
                <a:ea typeface="+mn-ea"/>
              </a:rPr>
              <a:t>년대 크로멜</a:t>
            </a:r>
            <a:r>
              <a:rPr lang="en-US" altLang="ko-KR" sz="1600" b="1">
                <a:latin typeface="+mn-ea"/>
                <a:ea typeface="+mn-ea"/>
              </a:rPr>
              <a:t>/</a:t>
            </a:r>
            <a:r>
              <a:rPr lang="ko-KR" altLang="en-US" sz="1600" b="1" err="1">
                <a:latin typeface="+mn-ea"/>
                <a:ea typeface="+mn-ea"/>
              </a:rPr>
              <a:t>알루멜의 상표로 개발된 </a:t>
            </a:r>
            <a:r>
              <a:rPr lang="ko-KR" altLang="en-US" sz="1600" b="1" smtClean="0">
                <a:latin typeface="+mn-ea"/>
                <a:ea typeface="+mn-ea"/>
              </a:rPr>
              <a:t>비</a:t>
            </a:r>
            <a:r>
              <a:rPr lang="ko-KR" altLang="en-US" sz="1600" b="1">
                <a:latin typeface="+mn-ea"/>
                <a:ea typeface="+mn-ea"/>
              </a:rPr>
              <a:t>철</a:t>
            </a:r>
            <a:r>
              <a:rPr lang="ko-KR" altLang="en-US" sz="1600" b="1" smtClean="0">
                <a:latin typeface="+mn-ea"/>
                <a:ea typeface="+mn-ea"/>
              </a:rPr>
              <a:t>금속 열전대</a:t>
            </a:r>
            <a:endParaRPr lang="en-US" altLang="ko-KR" sz="16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  <a:ea typeface="+mn-ea"/>
              </a:rPr>
              <a:t> </a:t>
            </a:r>
            <a:r>
              <a:rPr lang="en-US" altLang="ko-KR" sz="1600" b="1" smtClean="0">
                <a:latin typeface="+mn-ea"/>
                <a:ea typeface="+mn-ea"/>
              </a:rPr>
              <a:t>- </a:t>
            </a:r>
            <a:r>
              <a:rPr lang="ko-KR" altLang="en-US" sz="1600" b="1" smtClean="0">
                <a:latin typeface="+mn-ea"/>
                <a:ea typeface="+mn-ea"/>
              </a:rPr>
              <a:t>내열성</a:t>
            </a:r>
            <a:r>
              <a:rPr lang="en-US" altLang="ko-KR" sz="1600" b="1">
                <a:latin typeface="+mn-ea"/>
                <a:ea typeface="+mn-ea"/>
              </a:rPr>
              <a:t>, </a:t>
            </a:r>
            <a:r>
              <a:rPr lang="ko-KR" altLang="en-US" sz="1600" b="1" err="1">
                <a:latin typeface="+mn-ea"/>
                <a:ea typeface="+mn-ea"/>
              </a:rPr>
              <a:t>내식성</a:t>
            </a:r>
            <a:r>
              <a:rPr lang="en-US" altLang="ko-KR" sz="1600" b="1" smtClean="0">
                <a:latin typeface="+mn-ea"/>
                <a:ea typeface="+mn-ea"/>
              </a:rPr>
              <a:t>,</a:t>
            </a:r>
            <a:r>
              <a:rPr lang="ko-KR" altLang="en-US" sz="1600" b="1" smtClean="0">
                <a:latin typeface="+mn-ea"/>
                <a:ea typeface="+mn-ea"/>
              </a:rPr>
              <a:t> 안전성 </a:t>
            </a:r>
            <a:r>
              <a:rPr lang="ko-KR" altLang="en-US" sz="1600" b="1">
                <a:latin typeface="+mn-ea"/>
                <a:ea typeface="+mn-ea"/>
              </a:rPr>
              <a:t>양호</a:t>
            </a:r>
            <a:r>
              <a:rPr lang="en-US" altLang="ko-KR" sz="1600" b="1">
                <a:latin typeface="+mn-ea"/>
                <a:ea typeface="+mn-ea"/>
              </a:rPr>
              <a:t>. 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 smtClean="0">
                <a:latin typeface="+mn-ea"/>
                <a:ea typeface="+mn-ea"/>
              </a:rPr>
              <a:t> - </a:t>
            </a:r>
            <a:r>
              <a:rPr lang="ko-KR" altLang="en-US" sz="1600" b="1" smtClean="0">
                <a:latin typeface="+mn-ea"/>
                <a:ea typeface="+mn-ea"/>
              </a:rPr>
              <a:t>온도 </a:t>
            </a:r>
            <a:r>
              <a:rPr lang="ko-KR" altLang="en-US" sz="1600" b="1" err="1">
                <a:latin typeface="+mn-ea"/>
                <a:ea typeface="+mn-ea"/>
              </a:rPr>
              <a:t>직선성이 양호해 </a:t>
            </a:r>
            <a:r>
              <a:rPr lang="en-US" altLang="ko-KR" sz="1600" b="1">
                <a:latin typeface="+mn-ea"/>
                <a:ea typeface="+mn-ea"/>
              </a:rPr>
              <a:t>1000℃ </a:t>
            </a:r>
            <a:r>
              <a:rPr lang="ko-KR" altLang="en-US" sz="1600" b="1">
                <a:latin typeface="+mn-ea"/>
                <a:ea typeface="+mn-ea"/>
              </a:rPr>
              <a:t>까지의 산화</a:t>
            </a:r>
            <a:r>
              <a:rPr lang="en-US" altLang="ko-KR" sz="1600" b="1">
                <a:latin typeface="+mn-ea"/>
                <a:ea typeface="+mn-ea"/>
              </a:rPr>
              <a:t>,</a:t>
            </a:r>
            <a:r>
              <a:rPr lang="ko-KR" altLang="en-US" sz="1600" b="1">
                <a:latin typeface="+mn-ea"/>
                <a:ea typeface="+mn-ea"/>
              </a:rPr>
              <a:t>불활성 가스에서 다용</a:t>
            </a:r>
            <a:r>
              <a:rPr lang="en-US" altLang="ko-KR" sz="1600" b="1">
                <a:latin typeface="+mn-ea"/>
                <a:ea typeface="+mn-ea"/>
              </a:rPr>
              <a:t>. 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 smtClean="0">
                <a:latin typeface="+mn-ea"/>
                <a:ea typeface="+mn-ea"/>
              </a:rPr>
              <a:t> - </a:t>
            </a:r>
            <a:r>
              <a:rPr lang="ko-KR" altLang="en-US" sz="1600" b="1" smtClean="0">
                <a:latin typeface="+mn-ea"/>
                <a:ea typeface="+mn-ea"/>
              </a:rPr>
              <a:t>정도</a:t>
            </a:r>
            <a:r>
              <a:rPr lang="en-US" altLang="ko-KR" sz="1600" b="1">
                <a:latin typeface="+mn-ea"/>
                <a:ea typeface="+mn-ea"/>
              </a:rPr>
              <a:t>·</a:t>
            </a:r>
            <a:r>
              <a:rPr lang="ko-KR" altLang="en-US" sz="1600" b="1">
                <a:latin typeface="+mn-ea"/>
                <a:ea typeface="+mn-ea"/>
              </a:rPr>
              <a:t>안전성</a:t>
            </a:r>
            <a:r>
              <a:rPr lang="en-US" altLang="ko-KR" sz="1600" b="1" smtClean="0">
                <a:latin typeface="+mn-ea"/>
                <a:ea typeface="+mn-ea"/>
              </a:rPr>
              <a:t>, </a:t>
            </a:r>
            <a:r>
              <a:rPr lang="ko-KR" altLang="en-US" sz="1600" b="1" smtClean="0">
                <a:latin typeface="+mn-ea"/>
                <a:ea typeface="+mn-ea"/>
              </a:rPr>
              <a:t>열기전력이 </a:t>
            </a:r>
            <a:r>
              <a:rPr lang="ko-KR" altLang="en-US" sz="1600" b="1">
                <a:latin typeface="+mn-ea"/>
                <a:ea typeface="+mn-ea"/>
              </a:rPr>
              <a:t>크며 적정한 가격으로 널리 이용</a:t>
            </a:r>
            <a:r>
              <a:rPr lang="en-US" altLang="ko-KR" sz="1600" b="1">
                <a:latin typeface="+mn-ea"/>
                <a:ea typeface="+mn-ea"/>
              </a:rPr>
              <a:t>. </a:t>
            </a:r>
            <a:endParaRPr lang="ko-KR" altLang="en-US" sz="1600" b="1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05273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b="1" smtClean="0">
                <a:latin typeface="+mj-ea"/>
                <a:ea typeface="+mj-ea"/>
              </a:rPr>
              <a:t>※ </a:t>
            </a:r>
            <a:r>
              <a:rPr lang="ko-KR" altLang="en-US" b="1" err="1" smtClean="0">
                <a:latin typeface="+mj-ea"/>
                <a:ea typeface="+mj-ea"/>
              </a:rPr>
              <a:t>열전대 사례 </a:t>
            </a:r>
            <a:r>
              <a:rPr lang="en-US" altLang="ko-KR" b="1" smtClean="0">
                <a:latin typeface="+mj-ea"/>
                <a:ea typeface="+mj-ea"/>
              </a:rPr>
              <a:t>( K-type 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7889938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전류계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ammeter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ampere meter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3285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mtClean="0"/>
              <a:t>나침반 검류계의 단점</a:t>
            </a:r>
            <a:endParaRPr lang="en-US" altLang="ko-KR" smtClean="0"/>
          </a:p>
          <a:p>
            <a:pPr lvl="1">
              <a:lnSpc>
                <a:spcPct val="9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반드시 평평한 곳에 놓아야 함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전류가 흐르지 않을 때의 나침반 침은 코일과 나란히 북쪽을 향해 놓아야 함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lvl="4">
              <a:lnSpc>
                <a:spcPct val="90000"/>
              </a:lnSpc>
            </a:pPr>
            <a:endParaRPr lang="en-US" altLang="ko-KR" smtClean="0"/>
          </a:p>
          <a:p>
            <a:pPr>
              <a:lnSpc>
                <a:spcPct val="90000"/>
              </a:lnSpc>
            </a:pPr>
            <a:r>
              <a:rPr lang="ko-KR" altLang="en-US" err="1"/>
              <a:t>다르송발 </a:t>
            </a:r>
            <a:r>
              <a:rPr lang="ko-KR" altLang="en-US" err="1">
                <a:latin typeface="나눔고딕 ExtraBold" charset="-127"/>
                <a:ea typeface="나눔고딕 ExtraBold" charset="-127"/>
              </a:rPr>
              <a:t>계측기</a:t>
            </a:r>
            <a:r>
              <a:rPr lang="en-US" altLang="ko-KR">
                <a:latin typeface="나눔고딕 ExtraBold" charset="-127"/>
                <a:ea typeface="나눔고딕 ExtraBold" charset="-127"/>
              </a:rPr>
              <a:t>(D’Arsonval movement)</a:t>
            </a:r>
            <a:r>
              <a:rPr lang="ko-KR" altLang="en-US">
                <a:latin typeface="나눔고딕 ExtraBold" charset="-127"/>
                <a:ea typeface="나눔고딕 ExtraBold" charset="-127"/>
              </a:rPr>
              <a:t> </a:t>
            </a:r>
          </a:p>
          <a:p>
            <a:pPr lvl="1">
              <a:lnSpc>
                <a:spcPct val="90000"/>
              </a:lnSpc>
            </a:pP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6" name="내용 개체 틀 4"/>
          <p:cNvSpPr txBox="1"/>
          <p:nvPr/>
        </p:nvSpPr>
        <p:spPr bwMode="auto">
          <a:xfrm>
            <a:off x="251520" y="2636912"/>
            <a:ext cx="4752528" cy="3960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r>
              <a:rPr lang="ko-KR" altLang="en-US" sz="1800" err="1" smtClean="0">
                <a:solidFill>
                  <a:schemeClr val="tx1"/>
                </a:solidFill>
              </a:rPr>
              <a:t>계측기 근처나 내부에 </a:t>
            </a:r>
            <a:r>
              <a:rPr lang="ko-KR" altLang="en-US" sz="1800" smtClean="0">
                <a:solidFill>
                  <a:srgbClr val="0066FF"/>
                </a:solidFill>
              </a:rPr>
              <a:t>영구</a:t>
            </a:r>
            <a:r>
              <a:rPr lang="ko-KR" altLang="en-US" sz="1800" smtClean="0">
                <a:solidFill>
                  <a:schemeClr val="tx1"/>
                </a:solidFill>
              </a:rPr>
              <a:t> </a:t>
            </a:r>
            <a:r>
              <a:rPr lang="ko-KR" altLang="en-US" sz="1800" smtClean="0">
                <a:solidFill>
                  <a:srgbClr val="0066FF"/>
                </a:solidFill>
              </a:rPr>
              <a:t>자석</a:t>
            </a:r>
            <a:r>
              <a:rPr lang="ko-KR" altLang="en-US" sz="1800" smtClean="0">
                <a:solidFill>
                  <a:schemeClr val="tx1"/>
                </a:solidFill>
              </a:rPr>
              <a:t>으로 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</a:t>
            </a:r>
            <a:r>
              <a:rPr lang="ko-KR" altLang="en-US" sz="1800" smtClean="0">
                <a:solidFill>
                  <a:schemeClr val="tx1"/>
                </a:solidFill>
              </a:rPr>
              <a:t>자기장 공급</a:t>
            </a:r>
          </a:p>
          <a:p>
            <a:pPr lvl="1">
              <a:lnSpc>
                <a:spcPct val="9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영구자석은 지구의 자기장보다 강한 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</a:t>
            </a:r>
            <a:r>
              <a:rPr lang="ko-KR" altLang="en-US" sz="1800" smtClean="0">
                <a:solidFill>
                  <a:schemeClr val="tx1"/>
                </a:solidFill>
              </a:rPr>
              <a:t>자기력을 만들어내므로 더 미세한 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</a:t>
            </a:r>
            <a:r>
              <a:rPr lang="ko-KR" altLang="en-US" sz="1800" smtClean="0">
                <a:solidFill>
                  <a:schemeClr val="tx1"/>
                </a:solidFill>
              </a:rPr>
              <a:t>전류를 측정할 수 있다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ko-KR" altLang="en-US" sz="1800" err="1" smtClean="0">
                <a:solidFill>
                  <a:schemeClr val="tx1"/>
                </a:solidFill>
              </a:rPr>
              <a:t>계측기는 어떤 방향으로든 또는 어떻게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</a:t>
            </a:r>
            <a:r>
              <a:rPr lang="ko-KR" altLang="en-US" sz="1800" smtClean="0">
                <a:solidFill>
                  <a:schemeClr val="tx1"/>
                </a:solidFill>
              </a:rPr>
              <a:t> 기울여 놓든 항상 동일하게 작동</a:t>
            </a:r>
          </a:p>
          <a:p>
            <a:pPr lvl="1">
              <a:lnSpc>
                <a:spcPct val="9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코일을 계측기 바늘에 직접 연결하고 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</a:t>
            </a:r>
            <a:r>
              <a:rPr lang="ko-KR" altLang="en-US" sz="1800" smtClean="0">
                <a:solidFill>
                  <a:schemeClr val="tx1"/>
                </a:solidFill>
              </a:rPr>
              <a:t>자석의 자기장 내</a:t>
            </a:r>
            <a:r>
              <a:rPr lang="ko-KR" altLang="en-US" sz="1800">
                <a:solidFill>
                  <a:schemeClr val="tx1"/>
                </a:solidFill>
              </a:rPr>
              <a:t>의</a:t>
            </a:r>
            <a:r>
              <a:rPr lang="ko-KR" altLang="en-US" sz="1800" smtClean="0">
                <a:solidFill>
                  <a:schemeClr val="tx1"/>
                </a:solidFill>
              </a:rPr>
              <a:t> 스프링 베어링에 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</a:t>
            </a:r>
            <a:r>
              <a:rPr lang="ko-KR" altLang="en-US" sz="1800" smtClean="0">
                <a:solidFill>
                  <a:schemeClr val="tx1"/>
                </a:solidFill>
              </a:rPr>
              <a:t>매단다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오늘날의 몇몇 계측 장치에서도 여전히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  </a:t>
            </a:r>
            <a:r>
              <a:rPr lang="ko-KR" altLang="en-US" sz="1800" err="1" smtClean="0">
                <a:solidFill>
                  <a:schemeClr val="tx1"/>
                </a:solidFill>
              </a:rPr>
              <a:t>사용중</a:t>
            </a:r>
            <a:endParaRPr lang="ko-KR" altLang="en-US" sz="1800" smtClean="0">
              <a:solidFill>
                <a:schemeClr val="tx1"/>
              </a:solidFill>
            </a:endParaRPr>
          </a:p>
        </p:txBody>
      </p:sp>
      <p:pic>
        <p:nvPicPr>
          <p:cNvPr id="3" name="Picture 2" descr="C:\Users\admin\Desktop\hanbit\전기전자공학개론\교안\img\03\img\img_3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299" r="34996" b="13110"/>
          <a:stretch>
            <a:fillRect/>
          </a:stretch>
        </p:blipFill>
        <p:spPr bwMode="auto">
          <a:xfrm>
            <a:off x="5508104" y="2636912"/>
            <a:ext cx="2880320" cy="29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\Desktop\hanbit\전기전자공학개론\교안\img\03\img\img_3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t="90037" r="2294"/>
          <a:stretch>
            <a:fillRect/>
          </a:stretch>
        </p:blipFill>
        <p:spPr bwMode="auto">
          <a:xfrm>
            <a:off x="4860032" y="5760557"/>
            <a:ext cx="4152901" cy="3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61153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3.1 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수동조작 스위치</a:t>
            </a:r>
          </a:p>
        </p:txBody>
      </p:sp>
      <p:sp>
        <p:nvSpPr>
          <p:cNvPr id="6148" name="직사각형 12"/>
          <p:cNvSpPr>
            <a:spLocks noChangeArrowheads="1"/>
          </p:cNvSpPr>
          <p:nvPr/>
        </p:nvSpPr>
        <p:spPr bwMode="auto">
          <a:xfrm>
            <a:off x="668338" y="1267752"/>
            <a:ext cx="9001125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자동복귀형 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조작부를 누르고 있는 동안만 접점이 닫히고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(on),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손을 떼면 스프링 등의 힘으로 자동으로 조작부와 접점부가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원래의 열린 상태</a:t>
            </a:r>
            <a:r>
              <a:rPr lang="en-US" altLang="ko-KR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(off)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로 복귀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⒜ 실물                                                 ⒝ 접점 기호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3-2]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푸시버튼 스위치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유지형 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수동접점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 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조작부에서 손을 떼어도 조작부와 접점부가 그 상태를 유지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스냅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토글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⒜ 실물                                                     ⒝ 접점 기호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3-3]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스냅 스위치</a:t>
            </a:r>
          </a:p>
        </p:txBody>
      </p:sp>
      <p:pic>
        <p:nvPicPr>
          <p:cNvPr id="6149" name="_x112043064" descr="DRW00001c582e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6988" y="2097088"/>
            <a:ext cx="43195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_x112044584" descr="EMB00001c582d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938" y="1916113"/>
            <a:ext cx="1223962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_x112041624" descr="DRW00001c582e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0475" y="4616450"/>
            <a:ext cx="460851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_x112043864" descr="EMB00001c582e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913" y="4473575"/>
            <a:ext cx="1027112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전류계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808137"/>
            <a:ext cx="8712968" cy="5616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err="1" smtClean="0"/>
              <a:t>다르송발 계측기 종류</a:t>
            </a:r>
            <a:endParaRPr lang="en-US" altLang="ko-KR" smtClean="0"/>
          </a:p>
          <a:p>
            <a:pPr lvl="1">
              <a:lnSpc>
                <a:spcPct val="20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표시침을 </a:t>
            </a:r>
            <a:r>
              <a:rPr lang="ko-KR" altLang="en-US" smtClean="0">
                <a:solidFill>
                  <a:srgbClr val="0000FF"/>
                </a:solidFill>
              </a:rPr>
              <a:t>영구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자석</a:t>
            </a:r>
            <a:r>
              <a:rPr lang="ko-KR" altLang="en-US" smtClean="0">
                <a:solidFill>
                  <a:schemeClr val="tx1"/>
                </a:solidFill>
              </a:rPr>
              <a:t>에 붙이고 자석 주위에 코일을 감아 다른 종류의 다르송발계측기를 만들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영구자석의 무게로 표시침의 반응이 느려 오버슈트 하기 쉽다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자석의 질량 관성으로 실제 값보다 넘어간 값을 가리키고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앞뒤로 여러 번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왕복 후 올바른 지점에 머무른다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영구 자석의 강도가 강하고 코일을 감은 횟수가 늘어나면 일정한 힘을 만들어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20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 내는데 필요한 전류량은 작아진다</a:t>
            </a:r>
          </a:p>
        </p:txBody>
      </p:sp>
    </p:spTree>
    <p:extLst>
      <p:ext uri="{BB962C8B-B14F-4D97-AF65-F5344CB8AC3E}">
        <p14:creationId xmlns:p14="http://schemas.microsoft.com/office/powerpoint/2010/main" val="450736077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전류계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23578"/>
            <a:ext cx="8712968" cy="5673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다르송발 계측기 종류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계측기에 영구 자석 대신 </a:t>
            </a:r>
            <a:r>
              <a:rPr lang="ko-KR" altLang="en-US" smtClean="0">
                <a:solidFill>
                  <a:srgbClr val="0000FF"/>
                </a:solidFill>
              </a:rPr>
              <a:t>전자석</a:t>
            </a:r>
            <a:r>
              <a:rPr lang="ko-KR" altLang="en-US" smtClean="0">
                <a:solidFill>
                  <a:schemeClr val="tx1"/>
                </a:solidFill>
              </a:rPr>
              <a:t>을 이용 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전자석은 계측기의 표시침에 붙어 있는 코일에 흐르는 전류와 동일한 전류가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 흐름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영구자석이 자성을 잃어버리면 측정 감도가 바뀌는 단점을 없앰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영구자석은 열과 심각한 기계적 진동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시간의 경과로 망가짐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코일은 감는 횟수가 민감도에 영향을 준다</a:t>
            </a:r>
            <a:r>
              <a:rPr lang="en-US" altLang="ko-KR" smtClean="0">
                <a:solidFill>
                  <a:schemeClr val="tx1"/>
                </a:solidFill>
              </a:rPr>
              <a:t>( </a:t>
            </a:r>
            <a:r>
              <a:rPr lang="ko-KR" altLang="en-US" smtClean="0">
                <a:solidFill>
                  <a:srgbClr val="0000FF"/>
                </a:solidFill>
              </a:rPr>
              <a:t>코일 감은 횟수와 비례 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코일의 기자력이 증가할 수록 주어진 전류량에 대한 표시침이 많이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편향되어 표시침을 움직이는데 적은 전류가 필요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일반적으로 </a:t>
            </a:r>
            <a:r>
              <a:rPr lang="en-US" altLang="ko-KR" smtClean="0">
                <a:solidFill>
                  <a:schemeClr val="tx1"/>
                </a:solidFill>
              </a:rPr>
              <a:t>50</a:t>
            </a:r>
            <a:r>
              <a:rPr lang="el-GR" altLang="ko-KR">
                <a:solidFill>
                  <a:schemeClr val="tx1"/>
                </a:solidFill>
              </a:rPr>
              <a:t>μ</a:t>
            </a:r>
            <a:r>
              <a:rPr lang="en-US" altLang="ko-KR" smtClean="0">
                <a:solidFill>
                  <a:schemeClr val="tx1"/>
                </a:solidFill>
              </a:rPr>
              <a:t>A </a:t>
            </a:r>
            <a:r>
              <a:rPr lang="ko-KR" altLang="en-US" smtClean="0">
                <a:solidFill>
                  <a:schemeClr val="tx1"/>
                </a:solidFill>
              </a:rPr>
              <a:t>측정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민감한 전류계는 </a:t>
            </a:r>
            <a:r>
              <a:rPr lang="en-US" altLang="ko-KR" smtClean="0">
                <a:solidFill>
                  <a:schemeClr val="tx1"/>
                </a:solidFill>
              </a:rPr>
              <a:t>1~2</a:t>
            </a:r>
            <a:r>
              <a:rPr lang="el-GR" altLang="ko-KR" smtClean="0">
                <a:solidFill>
                  <a:schemeClr val="tx1"/>
                </a:solidFill>
              </a:rPr>
              <a:t>μ</a:t>
            </a:r>
            <a:r>
              <a:rPr lang="en-US" altLang="ko-KR" smtClean="0">
                <a:solidFill>
                  <a:schemeClr val="tx1"/>
                </a:solidFill>
              </a:rPr>
              <a:t>A</a:t>
            </a:r>
            <a:r>
              <a:rPr lang="ko-KR" altLang="en-US" smtClean="0">
                <a:solidFill>
                  <a:schemeClr val="tx1"/>
                </a:solidFill>
              </a:rPr>
              <a:t>까지 측정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전류계의 측정 범위는 쉽게 변경 할 수 없다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전류계 </a:t>
            </a:r>
            <a:r>
              <a:rPr lang="ko-KR" altLang="en-US">
                <a:solidFill>
                  <a:schemeClr val="tx1"/>
                </a:solidFill>
              </a:rPr>
              <a:t>내부에 코일을 감은 횟수와 자석의 강도를 변경해야 하므로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50000"/>
              </a:lnSpc>
            </a:pPr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25707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전류계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23578"/>
            <a:ext cx="8712968" cy="532859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분류기</a:t>
            </a:r>
            <a:r>
              <a:rPr lang="en-US" altLang="ko-KR" smtClean="0"/>
              <a:t>(shunt)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모든 전류계는 </a:t>
            </a:r>
            <a:r>
              <a:rPr lang="ko-KR" altLang="en-US" smtClean="0">
                <a:solidFill>
                  <a:srgbClr val="0000FF"/>
                </a:solidFill>
              </a:rPr>
              <a:t>내부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저항</a:t>
            </a:r>
            <a:r>
              <a:rPr lang="ko-KR" altLang="en-US" smtClean="0">
                <a:solidFill>
                  <a:schemeClr val="tx1"/>
                </a:solidFill>
              </a:rPr>
              <a:t>이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전류계 내부 저항과 동일한 저항기를 전류계와 병렬로 연결하면 외부 저항에 전류가 반만큼 흐르고 나머지 전류의 반은 내부에 흐른다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하나의 전류계로 측정 범위를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배 증가시킬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특정 값의 저항기를 선택하여 </a:t>
            </a:r>
            <a:r>
              <a:rPr lang="en-US" altLang="ko-KR" smtClean="0">
                <a:solidFill>
                  <a:schemeClr val="tx1"/>
                </a:solidFill>
              </a:rPr>
              <a:t>10</a:t>
            </a:r>
            <a:r>
              <a:rPr lang="ko-KR" altLang="en-US" smtClean="0">
                <a:solidFill>
                  <a:schemeClr val="tx1"/>
                </a:solidFill>
              </a:rPr>
              <a:t>배</a:t>
            </a:r>
            <a:r>
              <a:rPr lang="en-US" altLang="ko-KR" smtClean="0">
                <a:solidFill>
                  <a:schemeClr val="tx1"/>
                </a:solidFill>
              </a:rPr>
              <a:t>,100</a:t>
            </a:r>
            <a:r>
              <a:rPr lang="ko-KR" altLang="en-US" smtClean="0">
                <a:solidFill>
                  <a:schemeClr val="tx1"/>
                </a:solidFill>
              </a:rPr>
              <a:t>배</a:t>
            </a:r>
            <a:r>
              <a:rPr lang="en-US" altLang="ko-KR" smtClean="0">
                <a:solidFill>
                  <a:schemeClr val="tx1"/>
                </a:solidFill>
              </a:rPr>
              <a:t>,1000</a:t>
            </a:r>
            <a:r>
              <a:rPr lang="ko-KR" altLang="en-US" smtClean="0">
                <a:solidFill>
                  <a:schemeClr val="tx1"/>
                </a:solidFill>
              </a:rPr>
              <a:t>배의 비율로 전류계의 측정범위를 증가 시킬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저항기는 필요한 전류가 흘러도 과열되지 않아야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계측기와 저항기에 흐르는 모든 전류가 흐를 수 있어야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             혹은         만 전류 계측기에 흘려야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 r="54356" b="7905"/>
          <a:stretch>
            <a:fillRect/>
          </a:stretch>
        </p:blipFill>
        <p:spPr bwMode="auto">
          <a:xfrm>
            <a:off x="1042415" y="5331097"/>
            <a:ext cx="852369" cy="4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9" t="11785" r="461" b="7905"/>
          <a:stretch>
            <a:fillRect/>
          </a:stretch>
        </p:blipFill>
        <p:spPr bwMode="auto">
          <a:xfrm>
            <a:off x="2527201" y="5338315"/>
            <a:ext cx="499539" cy="4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admin\Desktop\hanbit\전기전자공학개론\교안\img\03\img\img_3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58147" b="18275"/>
          <a:stretch>
            <a:fillRect/>
          </a:stretch>
        </p:blipFill>
        <p:spPr bwMode="auto">
          <a:xfrm>
            <a:off x="6984722" y="5226709"/>
            <a:ext cx="2123782" cy="12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hanbit\전기전자공학개론\교안\img\03\img\img_3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5" b="5591"/>
          <a:stretch>
            <a:fillRect/>
          </a:stretch>
        </p:blipFill>
        <p:spPr bwMode="auto">
          <a:xfrm>
            <a:off x="395536" y="6381328"/>
            <a:ext cx="6663061" cy="1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39302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전압계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volt meter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sz="1900" err="1" smtClean="0"/>
              <a:t>기전력</a:t>
            </a:r>
            <a:r>
              <a:rPr lang="en-US" altLang="ko-KR" sz="1900" smtClean="0"/>
              <a:t> </a:t>
            </a:r>
            <a:r>
              <a:rPr lang="en-US" altLang="ko-KR" sz="1900"/>
              <a:t>(Electro Motive Force) </a:t>
            </a:r>
            <a:r>
              <a:rPr lang="ko-KR" altLang="en-US" sz="1900"/>
              <a:t>혹은 </a:t>
            </a:r>
            <a:r>
              <a:rPr lang="ko-KR" altLang="en-US" sz="1900" smtClean="0"/>
              <a:t>전위차 </a:t>
            </a:r>
            <a:r>
              <a:rPr lang="en-US" altLang="ko-KR" sz="1900" smtClean="0"/>
              <a:t>: </a:t>
            </a:r>
            <a:r>
              <a:rPr lang="ko-KR" altLang="en-US" sz="1900"/>
              <a:t>전류를 흐르게 하는 전기적인 압력</a:t>
            </a:r>
            <a:endParaRPr lang="en-US" altLang="ko-KR" sz="1900" smtClean="0"/>
          </a:p>
          <a:p>
            <a:pPr lvl="1"/>
            <a:r>
              <a:rPr lang="ko-KR" altLang="en-US" sz="1800" err="1" smtClean="0">
                <a:solidFill>
                  <a:schemeClr val="tx1"/>
                </a:solidFill>
              </a:rPr>
              <a:t>저항값이 일정한 회로가 주어졌을 때 회로를 흐르는 </a:t>
            </a:r>
            <a:r>
              <a:rPr lang="ko-KR" altLang="en-US" sz="1800" smtClean="0">
                <a:solidFill>
                  <a:srgbClr val="0000FF"/>
                </a:solidFill>
              </a:rPr>
              <a:t>전류는 회로에 걸린 </a:t>
            </a:r>
            <a:endParaRPr lang="en-US" altLang="ko-KR" sz="180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US" altLang="ko-KR" sz="1800">
                <a:solidFill>
                  <a:srgbClr val="0000FF"/>
                </a:solidFill>
              </a:rPr>
              <a:t> </a:t>
            </a:r>
            <a:r>
              <a:rPr lang="en-US" altLang="ko-KR" sz="1800" smtClean="0">
                <a:solidFill>
                  <a:srgbClr val="0000FF"/>
                </a:solidFill>
              </a:rPr>
              <a:t>      </a:t>
            </a:r>
            <a:r>
              <a:rPr lang="ko-KR" altLang="en-US" sz="1800" smtClean="0">
                <a:solidFill>
                  <a:srgbClr val="0000FF"/>
                </a:solidFill>
              </a:rPr>
              <a:t>전압과</a:t>
            </a:r>
            <a:r>
              <a:rPr lang="ko-KR" altLang="en-US" sz="1800" smtClean="0">
                <a:solidFill>
                  <a:schemeClr val="tx1"/>
                </a:solidFill>
              </a:rPr>
              <a:t> </a:t>
            </a:r>
            <a:r>
              <a:rPr lang="ko-KR" altLang="en-US" sz="1800" smtClean="0">
                <a:solidFill>
                  <a:srgbClr val="0000FF"/>
                </a:solidFill>
              </a:rPr>
              <a:t>비례</a:t>
            </a:r>
            <a:r>
              <a:rPr lang="ko-KR" altLang="en-US" sz="1800" smtClean="0">
                <a:solidFill>
                  <a:schemeClr val="tx1"/>
                </a:solidFill>
              </a:rPr>
              <a:t>한다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lvl="1"/>
            <a:r>
              <a:rPr lang="ko-KR" altLang="en-US" sz="1800" smtClean="0">
                <a:solidFill>
                  <a:schemeClr val="tx1"/>
                </a:solidFill>
              </a:rPr>
              <a:t>초창기 전류계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전압을 간접적으로 측정할 수 있는 수단이라 생각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저항이 낮지만 일정한 저항을 지닌 회로로 동작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배터리와 같은 전압원에 직접 연결하면 전류계의 표시침이 편향된다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밀리암페어 전류계나 마이크로암페어 전류계를 전원에 바로 연결해선 안됨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밀리암페어 전류계를 </a:t>
            </a:r>
            <a:r>
              <a:rPr lang="ko-KR" altLang="en-US">
                <a:solidFill>
                  <a:schemeClr val="tx1"/>
                </a:solidFill>
              </a:rPr>
              <a:t>배</a:t>
            </a:r>
            <a:r>
              <a:rPr lang="ko-KR" altLang="en-US" smtClean="0">
                <a:solidFill>
                  <a:schemeClr val="tx1"/>
                </a:solidFill>
              </a:rPr>
              <a:t>터리에 바로 연결하면 전류계의 표시침이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한계점에 닿게 되어 고장난다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en-US" altLang="ko-KR" smtClean="0">
                <a:solidFill>
                  <a:schemeClr val="tx1"/>
                </a:solidFill>
              </a:rPr>
              <a:t>0~10A </a:t>
            </a:r>
            <a:r>
              <a:rPr lang="ko-KR" altLang="en-US" smtClean="0">
                <a:solidFill>
                  <a:schemeClr val="tx1"/>
                </a:solidFill>
              </a:rPr>
              <a:t>측정 전류계를 배터리에 연결하면 눈금 끝까지 움직이지 않을 수 있으나 전류계 코일이 급격히 배터리를 소모시킴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자동차 납 축전기는 이러한 상태에서 폭발 할 수도 있음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※ </a:t>
            </a:r>
            <a:r>
              <a:rPr lang="ko-KR" altLang="en-US" smtClean="0">
                <a:solidFill>
                  <a:schemeClr val="tx1"/>
                </a:solidFill>
              </a:rPr>
              <a:t>전류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err="1" smtClean="0">
                <a:solidFill>
                  <a:schemeClr val="tx1"/>
                </a:solidFill>
              </a:rPr>
              <a:t>전하운반자로 구성되어 있음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95982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전압계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5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전압계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전류계는 낮은 내부저항이 존재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회로의 다른 부분과 직렬로 연결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짧은 구리 도선처럼 단락 회로로 보여야 하며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회로의 동작에 영향을 주어선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    안된다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직렬로 높은 저항을 연결하고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배터리나 다른 전원에 연결하면 회로가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err="1" smtClean="0">
                <a:solidFill>
                  <a:schemeClr val="tx1"/>
                </a:solidFill>
              </a:rPr>
              <a:t>단락되지 않음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전류계는 전압에 비례하여 값을 표시 즉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z="1800">
                <a:solidFill>
                  <a:srgbClr val="0000FF"/>
                </a:solidFill>
              </a:rPr>
              <a:t>전압 </a:t>
            </a:r>
            <a:r>
              <a:rPr lang="en-US" altLang="ko-KR" sz="1800">
                <a:solidFill>
                  <a:srgbClr val="0000FF"/>
                </a:solidFill>
              </a:rPr>
              <a:t>(V) =  </a:t>
            </a:r>
            <a:r>
              <a:rPr lang="ko-KR" altLang="en-US" sz="1800">
                <a:solidFill>
                  <a:srgbClr val="0000FF"/>
                </a:solidFill>
              </a:rPr>
              <a:t>전류 </a:t>
            </a:r>
            <a:r>
              <a:rPr lang="en-US" altLang="ko-KR" sz="1800">
                <a:solidFill>
                  <a:srgbClr val="0000FF"/>
                </a:solidFill>
              </a:rPr>
              <a:t>(I) *  </a:t>
            </a:r>
            <a:r>
              <a:rPr lang="ko-KR" altLang="en-US" sz="1800">
                <a:solidFill>
                  <a:srgbClr val="0000FF"/>
                </a:solidFill>
              </a:rPr>
              <a:t>저항 </a:t>
            </a:r>
            <a:r>
              <a:rPr lang="en-US" altLang="ko-KR" sz="1800">
                <a:solidFill>
                  <a:srgbClr val="0000FF"/>
                </a:solidFill>
              </a:rPr>
              <a:t>(R)</a:t>
            </a:r>
            <a:endParaRPr lang="en-US" altLang="ko-KR" sz="1800" smtClean="0">
              <a:solidFill>
                <a:srgbClr val="0000FF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측정 범위가 낮은 전류계일수록 큰 저항을 연결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마이크로 전류계에 기가옴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수준의 저항이 직렬로 연결되면 작은 전류만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흐르는 </a:t>
            </a:r>
            <a:r>
              <a:rPr lang="ko-KR" altLang="en-US" b="0" smtClean="0">
                <a:solidFill>
                  <a:srgbClr val="0066FF"/>
                </a:solidFill>
                <a:latin typeface="HY견고딕" pitchFamily="18" charset="-127"/>
                <a:ea typeface="HY견고딕" pitchFamily="18" charset="-127"/>
              </a:rPr>
              <a:t>전압계 구성 가능</a:t>
            </a:r>
          </a:p>
        </p:txBody>
      </p:sp>
    </p:spTree>
    <p:extLst>
      <p:ext uri="{BB962C8B-B14F-4D97-AF65-F5344CB8AC3E}">
        <p14:creationId xmlns:p14="http://schemas.microsoft.com/office/powerpoint/2010/main" val="96148717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전압계</a:t>
            </a:r>
          </a:p>
        </p:txBody>
      </p:sp>
      <p:sp>
        <p:nvSpPr>
          <p:cNvPr id="7" name="내용 개체 틀 4"/>
          <p:cNvSpPr txBox="1"/>
          <p:nvPr/>
        </p:nvSpPr>
        <p:spPr bwMode="auto">
          <a:xfrm>
            <a:off x="251520" y="1047700"/>
            <a:ext cx="8424936" cy="3173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mtClean="0">
                <a:solidFill>
                  <a:schemeClr val="tx1"/>
                </a:solidFill>
              </a:rPr>
              <a:t>전압계는 저항값이 큰 내부 저항을 갖는다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저항값이 높을수록 좋다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전압계에는 많은 전류가 흘러서는 안 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전압계를 회로에 고정적으로 연결해 두면 안됨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전압계에 흐르는 전류가 작을수록 전원과 연결되는 모든 동작에 영향을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덜 미친다</a:t>
            </a:r>
          </a:p>
        </p:txBody>
      </p:sp>
      <p:pic>
        <p:nvPicPr>
          <p:cNvPr id="6" name="Picture 2" descr="C:\Users\admin\Desktop\hanbit\전기전자공학개론\교안\img\03\img\img_3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/>
          <a:stretch>
            <a:fillRect/>
          </a:stretch>
        </p:blipFill>
        <p:spPr bwMode="auto">
          <a:xfrm>
            <a:off x="2339752" y="3116560"/>
            <a:ext cx="515515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52073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전압계</a:t>
            </a:r>
          </a:p>
        </p:txBody>
      </p:sp>
      <p:pic>
        <p:nvPicPr>
          <p:cNvPr id="7170" name="Picture 2" descr="C:\Users\admin\Desktop\hanbit\전기전자공학개론\교안\img\03\img\img_3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2348879"/>
            <a:ext cx="4034308" cy="41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3074" y="1052736"/>
            <a:ext cx="8568952" cy="5328592"/>
          </a:xfrm>
        </p:spPr>
        <p:txBody>
          <a:bodyPr/>
          <a:lstStyle/>
          <a:p>
            <a:r>
              <a:rPr lang="ko-KR" altLang="en-US" smtClean="0"/>
              <a:t>정전기 편향을 사용한 전압계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자기장처럼 </a:t>
            </a:r>
            <a:r>
              <a:rPr lang="ko-KR" altLang="en-US" smtClean="0">
                <a:solidFill>
                  <a:srgbClr val="0000FF"/>
                </a:solidFill>
              </a:rPr>
              <a:t>전기장</a:t>
            </a:r>
            <a:r>
              <a:rPr lang="ko-KR" altLang="en-US" smtClean="0">
                <a:solidFill>
                  <a:schemeClr val="tx1"/>
                </a:solidFill>
              </a:rPr>
              <a:t>도 힘을 만들어냄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한 쌍의 대전된 금속판은 </a:t>
            </a:r>
            <a:r>
              <a:rPr lang="ko-KR" altLang="en-US">
                <a:solidFill>
                  <a:schemeClr val="tx1"/>
                </a:solidFill>
              </a:rPr>
              <a:t>서</a:t>
            </a:r>
            <a:r>
              <a:rPr lang="ko-KR" altLang="en-US" smtClean="0">
                <a:solidFill>
                  <a:schemeClr val="tx1"/>
                </a:solidFill>
              </a:rPr>
              <a:t>로 당기거나 밀어냄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내용 개체 틀 4"/>
          <p:cNvSpPr txBox="1"/>
          <p:nvPr/>
        </p:nvSpPr>
        <p:spPr bwMode="auto">
          <a:xfrm>
            <a:off x="251520" y="2214044"/>
            <a:ext cx="4824536" cy="4379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err="1" smtClean="0"/>
              <a:t>정전압계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(electrostatic voltmeter)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반대 전하를 갖는 두 금속판 사이의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붙으려는 힘 또는 전위차를 이용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전원에서 전류가 흐르지 않음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두 개의 금속판 사이에 공기만 존재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장점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직류 및 교류 측정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단점 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쉽게 망가지며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</a:t>
            </a:r>
            <a:r>
              <a:rPr lang="ko-KR" altLang="en-US" smtClean="0">
                <a:solidFill>
                  <a:schemeClr val="tx1"/>
                </a:solidFill>
              </a:rPr>
              <a:t>기계적 진동으로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값이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변함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563510" y="4735516"/>
            <a:ext cx="28803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6579986" y="4581128"/>
            <a:ext cx="288032" cy="154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33149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저항계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resistance meter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80728"/>
            <a:ext cx="8712968" cy="5328592"/>
          </a:xfrm>
        </p:spPr>
        <p:txBody>
          <a:bodyPr/>
          <a:lstStyle/>
          <a:p>
            <a:pPr lvl="1"/>
            <a:r>
              <a:rPr lang="ko-KR" altLang="en-US" smtClean="0">
                <a:solidFill>
                  <a:schemeClr val="tx1"/>
                </a:solidFill>
              </a:rPr>
              <a:t>다른 조건이 동일할 때 회로에 흐르는 </a:t>
            </a:r>
            <a:r>
              <a:rPr lang="ko-KR" altLang="en-US" smtClean="0">
                <a:solidFill>
                  <a:srgbClr val="0000FF"/>
                </a:solidFill>
              </a:rPr>
              <a:t>전류는 저항에 따라 다름</a:t>
            </a:r>
            <a:endParaRPr lang="en-US" altLang="ko-KR" smtClean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소자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기기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회로의 직류 저항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밀리 전류계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마이크로 전류계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스위치가 가능한 저항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일정한 전압을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공급하는 배터리로 저항계를 만들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무한 저항값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이론적으로 완벽한 부도체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을 영점으로 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직렬 저항값을 기준으로 측정 범위의 최소값을 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el-GR" altLang="ko-KR">
                <a:solidFill>
                  <a:schemeClr val="tx1"/>
                </a:solidFill>
              </a:rPr>
              <a:t>Ω</a:t>
            </a:r>
            <a:r>
              <a:rPr lang="en-US" altLang="ko-KR">
                <a:solidFill>
                  <a:schemeClr val="tx1"/>
                </a:solidFill>
              </a:rPr>
              <a:t>, 100</a:t>
            </a:r>
            <a:r>
              <a:rPr lang="el-GR" altLang="ko-KR">
                <a:solidFill>
                  <a:schemeClr val="tx1"/>
                </a:solidFill>
              </a:rPr>
              <a:t>Ω</a:t>
            </a:r>
            <a:r>
              <a:rPr lang="en-US" altLang="ko-KR">
                <a:solidFill>
                  <a:schemeClr val="tx1"/>
                </a:solidFill>
              </a:rPr>
              <a:t>, 1k</a:t>
            </a:r>
            <a:r>
              <a:rPr lang="el-GR" altLang="ko-KR">
                <a:solidFill>
                  <a:schemeClr val="tx1"/>
                </a:solidFill>
              </a:rPr>
              <a:t>Ω</a:t>
            </a:r>
            <a:r>
              <a:rPr lang="en-US" altLang="ko-KR">
                <a:solidFill>
                  <a:schemeClr val="tx1"/>
                </a:solidFill>
              </a:rPr>
              <a:t>,10k</a:t>
            </a:r>
            <a:r>
              <a:rPr lang="el-GR" altLang="ko-KR" smtClean="0">
                <a:solidFill>
                  <a:schemeClr val="tx1"/>
                </a:solidFill>
              </a:rPr>
              <a:t>Ω</a:t>
            </a:r>
            <a:r>
              <a:rPr lang="ko-KR" altLang="en-US" err="1" smtClean="0">
                <a:solidFill>
                  <a:schemeClr val="tx1"/>
                </a:solidFill>
              </a:rPr>
              <a:t>로 설정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8194" name="Picture 2" descr="C:\Users\admin\Desktop\hanbit\전기전자공학개론\교안\img\03\img\img_3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828" y="3016850"/>
            <a:ext cx="4833217" cy="354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186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저항계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80728"/>
            <a:ext cx="8712968" cy="5328592"/>
          </a:xfrm>
        </p:spPr>
        <p:txBody>
          <a:bodyPr/>
          <a:lstStyle/>
          <a:p>
            <a:r>
              <a:rPr lang="ko-KR" altLang="en-US" smtClean="0"/>
              <a:t>오차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직렬 저항기의 작은 오차는 측정값에서 큰 오차를 야기한다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저항기의 오차 범위는 </a:t>
            </a:r>
            <a:r>
              <a:rPr lang="en-US" altLang="ko-KR" smtClean="0">
                <a:solidFill>
                  <a:schemeClr val="tx1"/>
                </a:solidFill>
              </a:rPr>
              <a:t>1%</a:t>
            </a:r>
            <a:r>
              <a:rPr lang="ko-KR" altLang="en-US" smtClean="0">
                <a:solidFill>
                  <a:schemeClr val="tx1"/>
                </a:solidFill>
              </a:rPr>
              <a:t>내에 있어야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저항계의 내부 배터리는 정확하고 일정한 전압을 공급해야 함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ko-KR" altLang="en-US" smtClean="0"/>
              <a:t>밀리미터</a:t>
            </a:r>
            <a:r>
              <a:rPr lang="en-US" altLang="ko-KR" smtClean="0"/>
              <a:t>, </a:t>
            </a:r>
            <a:r>
              <a:rPr lang="ko-KR" altLang="en-US" smtClean="0"/>
              <a:t>마이크로미터 측정 저항계는 비선형의 눈금을 갖는다</a:t>
            </a:r>
            <a:endParaRPr lang="en-US" altLang="ko-KR" smtClean="0"/>
          </a:p>
          <a:p>
            <a:r>
              <a:rPr lang="ko-KR" altLang="en-US" smtClean="0"/>
              <a:t>저항 측정 방법</a:t>
            </a:r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보통 저항계는 제일 높은 저항 범위에 설정해 놓고 회로와 연결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눈금을 읽을 수 있는 범위에 들 때까지 저항계의 측정 범위를 낮춤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선택한 저항에 적혀 있는 값과 표시침이 가리키는 값을 곱한다</a:t>
            </a:r>
          </a:p>
        </p:txBody>
      </p:sp>
      <p:pic>
        <p:nvPicPr>
          <p:cNvPr id="9218" name="Picture 2" descr="C:\Users\admin\Desktop\hanbit\전기전자공학개론\교안\img\03\img\img_3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5"/>
          <a:stretch>
            <a:fillRect/>
          </a:stretch>
        </p:blipFill>
        <p:spPr bwMode="auto">
          <a:xfrm>
            <a:off x="899592" y="4384305"/>
            <a:ext cx="5688632" cy="21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/>
          <p:cNvSpPr txBox="1"/>
          <p:nvPr/>
        </p:nvSpPr>
        <p:spPr bwMode="auto">
          <a:xfrm>
            <a:off x="2627784" y="4293096"/>
            <a:ext cx="6192688" cy="20162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mtClean="0">
                <a:solidFill>
                  <a:schemeClr val="tx1"/>
                </a:solidFill>
              </a:rPr>
              <a:t>저항계를 사용하여 직류 저항을 측정할 때는 측정하려는 두 지점 사이에 </a:t>
            </a:r>
            <a:r>
              <a:rPr lang="ko-KR" altLang="en-US" smtClean="0">
                <a:solidFill>
                  <a:srgbClr val="0000FF"/>
                </a:solidFill>
              </a:rPr>
              <a:t>전위차가  있는지 항상 확인</a:t>
            </a:r>
            <a:endParaRPr lang="en-US" altLang="ko-KR" smtClean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전위차가 존재하면 오차 발생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전위차가 존재하면 저항 측정 전에 회로 전원 차단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저항계 측정 전 전압계를 이용하면 측정 지점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양단의 전압을 쉽게 측정</a:t>
            </a:r>
          </a:p>
        </p:txBody>
      </p:sp>
    </p:spTree>
    <p:extLst>
      <p:ext uri="{BB962C8B-B14F-4D97-AF65-F5344CB8AC3E}">
        <p14:creationId xmlns:p14="http://schemas.microsoft.com/office/powerpoint/2010/main" val="2450748799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멀티미터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multimeter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8436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나눔고딕 ExtraBold" charset="-127"/>
                <a:ea typeface="나눔고딕 ExtraBold" charset="-127"/>
              </a:rPr>
              <a:t>멀티미터</a:t>
            </a:r>
            <a:r>
              <a:rPr lang="en-US" altLang="ko-KR"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: </a:t>
            </a:r>
            <a:r>
              <a:rPr lang="ko-KR" altLang="en-US" smtClean="0">
                <a:latin typeface="Comic Sans MS" pitchFamily="66" charset="0"/>
              </a:rPr>
              <a:t>다양한 측정 장치를 하나의 계측기로 구성</a:t>
            </a:r>
            <a:endParaRPr lang="en-US" altLang="ko-KR" smtClean="0"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전압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저항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 err="1">
                <a:solidFill>
                  <a:schemeClr val="tx1"/>
                </a:solidFill>
              </a:rPr>
              <a:t>밀리전류계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(VOM, volt-ohm-miliammeter)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</a:t>
            </a:r>
            <a:r>
              <a:rPr lang="ko-KR" altLang="en-US">
                <a:solidFill>
                  <a:schemeClr val="tx1"/>
                </a:solidFill>
              </a:rPr>
              <a:t> 가장 자주 사용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VOM</a:t>
            </a:r>
            <a:r>
              <a:rPr lang="ko-KR" altLang="en-US">
                <a:solidFill>
                  <a:schemeClr val="tx1"/>
                </a:solidFill>
              </a:rPr>
              <a:t>은 </a:t>
            </a:r>
            <a:r>
              <a:rPr lang="ko-KR" altLang="en-US" smtClean="0">
                <a:solidFill>
                  <a:schemeClr val="tx1"/>
                </a:solidFill>
              </a:rPr>
              <a:t>전류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전압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저항 및 전류 </a:t>
            </a:r>
            <a:r>
              <a:rPr lang="ko-KR" altLang="en-US" smtClean="0">
                <a:solidFill>
                  <a:schemeClr val="tx1"/>
                </a:solidFill>
              </a:rPr>
              <a:t>측정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전압 최대 측정 범위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1000V~2000V</a:t>
            </a: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더 높은 전압을 측정하려면 쇼크사 방지 보호장비와 절연 </a:t>
            </a:r>
            <a:r>
              <a:rPr lang="en-US" altLang="ko-KR" smtClean="0">
                <a:solidFill>
                  <a:schemeClr val="tx1"/>
                </a:solidFill>
              </a:rPr>
              <a:t>probe,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 전선 필요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전류 측정 범위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약 </a:t>
            </a:r>
            <a:r>
              <a:rPr lang="en-US" altLang="ko-KR" smtClean="0">
                <a:solidFill>
                  <a:schemeClr val="tx1"/>
                </a:solidFill>
              </a:rPr>
              <a:t>10A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저항 측정 범위</a:t>
            </a:r>
            <a:r>
              <a:rPr lang="en-US" altLang="ko-KR" smtClean="0">
                <a:solidFill>
                  <a:schemeClr val="tx1"/>
                </a:solidFill>
              </a:rPr>
              <a:t>: 1</a:t>
            </a:r>
            <a:r>
              <a:rPr lang="el-GR" altLang="ko-KR" smtClean="0">
                <a:solidFill>
                  <a:schemeClr val="tx1"/>
                </a:solidFill>
              </a:rPr>
              <a:t>Ω</a:t>
            </a:r>
            <a:r>
              <a:rPr lang="ko-KR" altLang="en-US" smtClean="0">
                <a:solidFill>
                  <a:schemeClr val="tx1"/>
                </a:solidFill>
              </a:rPr>
              <a:t>이하에서 수 </a:t>
            </a:r>
            <a:r>
              <a:rPr lang="en-US" altLang="ko-KR" smtClean="0">
                <a:solidFill>
                  <a:schemeClr val="tx1"/>
                </a:solidFill>
              </a:rPr>
              <a:t>M</a:t>
            </a:r>
            <a:r>
              <a:rPr lang="el-GR" altLang="ko-KR" smtClean="0">
                <a:solidFill>
                  <a:schemeClr val="tx1"/>
                </a:solidFill>
              </a:rPr>
              <a:t>Ω</a:t>
            </a:r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15915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3.1 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수동조작 스위치</a:t>
            </a:r>
          </a:p>
        </p:txBody>
      </p:sp>
      <p:sp>
        <p:nvSpPr>
          <p:cNvPr id="7172" name="직사각형 12"/>
          <p:cNvSpPr>
            <a:spLocks noChangeArrowheads="1"/>
          </p:cNvSpPr>
          <p:nvPr/>
        </p:nvSpPr>
        <p:spPr bwMode="auto">
          <a:xfrm>
            <a:off x="668338" y="1266440"/>
            <a:ext cx="90011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잔류형 접점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조작부에서 손을 떼면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접점은 상태유지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그러나 조작부는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원래의 상태로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복귀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대표사례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=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푸시버튼 방식 스위치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a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 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접점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⒜ 실물                                                 ⒝ 접점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기호</a:t>
            </a: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[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3-4]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푸시버튼  스위치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잔류접점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pic>
        <p:nvPicPr>
          <p:cNvPr id="7173" name="_x112044344" descr="EMB00001c582e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950" y="2097088"/>
            <a:ext cx="13954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_x112042904" descr="DRW00001c582e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3500" y="2168525"/>
            <a:ext cx="4495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멀티미터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multimeter )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사례</a:t>
            </a:r>
          </a:p>
        </p:txBody>
      </p:sp>
      <p:pic>
        <p:nvPicPr>
          <p:cNvPr id="1026" name="Picture 2" descr="D:\협성대학교\자동화시스템\외부취득자료\멀티미터(아나로그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6940" y="908719"/>
            <a:ext cx="5688633" cy="568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908719"/>
            <a:ext cx="3524250" cy="590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275009"/>
      </p:ext>
    </p:extLst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전계효과 트랜지스터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(FET)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smtClean="0"/>
              <a:t>전압계</a:t>
            </a:r>
            <a:endParaRPr lang="ko-KR" altLang="en-US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측</a:t>
            </a:r>
            <a:r>
              <a:rPr lang="ko-KR" altLang="en-US">
                <a:solidFill>
                  <a:schemeClr val="tx1"/>
                </a:solidFill>
              </a:rPr>
              <a:t>정</a:t>
            </a:r>
            <a:r>
              <a:rPr lang="ko-KR" altLang="en-US" smtClean="0">
                <a:solidFill>
                  <a:schemeClr val="tx1"/>
                </a:solidFill>
              </a:rPr>
              <a:t> 회로에 적은 영향을 줌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- </a:t>
            </a:r>
            <a:r>
              <a:rPr lang="ko-KR" altLang="en-US" smtClean="0">
                <a:solidFill>
                  <a:schemeClr val="tx1"/>
                </a:solidFill>
              </a:rPr>
              <a:t>전압계는 </a:t>
            </a:r>
            <a:r>
              <a:rPr lang="ko-KR" altLang="en-US">
                <a:solidFill>
                  <a:schemeClr val="tx1"/>
                </a:solidFill>
              </a:rPr>
              <a:t>높은 내부 저항을 가져야 함</a:t>
            </a:r>
          </a:p>
          <a:p>
            <a:pPr lvl="4"/>
            <a:endParaRPr lang="en-US" altLang="ko-KR"/>
          </a:p>
          <a:p>
            <a:r>
              <a:rPr lang="ko-KR" altLang="en-US" err="1"/>
              <a:t>정전형 </a:t>
            </a:r>
            <a:r>
              <a:rPr lang="ko-KR" altLang="en-US" smtClean="0"/>
              <a:t>전압 </a:t>
            </a:r>
            <a:r>
              <a:rPr lang="ko-KR" altLang="en-US"/>
              <a:t>측</a:t>
            </a:r>
            <a:r>
              <a:rPr lang="ko-KR" altLang="en-US" smtClean="0"/>
              <a:t>정법 </a:t>
            </a:r>
            <a:r>
              <a:rPr lang="ko-KR" altLang="en-US"/>
              <a:t>외에 높은 내부 저항을 얻는 </a:t>
            </a:r>
            <a:r>
              <a:rPr lang="ko-KR" altLang="en-US" smtClean="0"/>
              <a:t>방법</a:t>
            </a:r>
            <a:endParaRPr lang="ko-KR" altLang="en-US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매우 낮은 전류를 추출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이를 </a:t>
            </a:r>
            <a:r>
              <a:rPr lang="ko-KR" altLang="en-US" smtClean="0">
                <a:solidFill>
                  <a:srgbClr val="0066FF"/>
                </a:solidFill>
              </a:rPr>
              <a:t>증폭</a:t>
            </a:r>
            <a:r>
              <a:rPr lang="ko-KR" altLang="en-US" smtClean="0">
                <a:solidFill>
                  <a:schemeClr val="tx1"/>
                </a:solidFill>
              </a:rPr>
              <a:t>시켜 일반적인 밀리 전류계나 마이크로 전류계로 값을 읽는다</a:t>
            </a:r>
            <a:endParaRPr lang="ko-KR" altLang="en-US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회로에서 매우 낮은 전류가 흐를 경우 등가 계측기는 매우 높은 저항을 가짐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lvl="4"/>
            <a:endParaRPr lang="en-US" altLang="ko-KR"/>
          </a:p>
          <a:p>
            <a:r>
              <a:rPr lang="ko-KR" altLang="en-US" err="1"/>
              <a:t>전계효과 트랜지스터</a:t>
            </a:r>
            <a:r>
              <a:rPr lang="en-US" altLang="ko-KR">
                <a:latin typeface="나눔고딕 ExtraBold" charset="-127"/>
                <a:ea typeface="나눔고딕 ExtraBold" charset="-127"/>
              </a:rPr>
              <a:t>(field-effect transistor)</a:t>
            </a:r>
            <a:r>
              <a:rPr lang="ko-KR" altLang="en-US">
                <a:latin typeface="나눔고딕 ExtraBold" charset="-127"/>
                <a:ea typeface="나눔고딕 ExtraBold" charset="-127"/>
              </a:rPr>
              <a:t> </a:t>
            </a: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피코암페어</a:t>
            </a:r>
            <a:r>
              <a:rPr lang="en-US" altLang="ko-KR" smtClean="0">
                <a:solidFill>
                  <a:schemeClr val="tx1"/>
                </a:solidFill>
              </a:rPr>
              <a:t>(PA:picoamperes)</a:t>
            </a:r>
            <a:r>
              <a:rPr lang="ko-KR" altLang="en-US" smtClean="0">
                <a:solidFill>
                  <a:schemeClr val="tx1"/>
                </a:solidFill>
              </a:rPr>
              <a:t> 혹은 </a:t>
            </a:r>
            <a:r>
              <a:rPr lang="en-US" altLang="ko-KR" smtClean="0">
                <a:solidFill>
                  <a:schemeClr val="tx1"/>
                </a:solidFill>
              </a:rPr>
              <a:t>10</a:t>
            </a:r>
            <a:r>
              <a:rPr lang="en-US" altLang="ko-KR" baseline="30000" smtClean="0">
                <a:solidFill>
                  <a:schemeClr val="tx1"/>
                </a:solidFill>
              </a:rPr>
              <a:t>-12</a:t>
            </a:r>
            <a:r>
              <a:rPr lang="en-US" altLang="ko-KR" smtClean="0">
                <a:solidFill>
                  <a:schemeClr val="tx1"/>
                </a:solidFill>
              </a:rPr>
              <a:t>A </a:t>
            </a:r>
            <a:r>
              <a:rPr lang="ko-KR" altLang="en-US" smtClean="0">
                <a:solidFill>
                  <a:schemeClr val="tx1"/>
                </a:solidFill>
              </a:rPr>
              <a:t>단위의 전류를 효</a:t>
            </a:r>
            <a:r>
              <a:rPr lang="ko-KR" altLang="en-US">
                <a:solidFill>
                  <a:schemeClr val="tx1"/>
                </a:solidFill>
              </a:rPr>
              <a:t>율</a:t>
            </a:r>
            <a:r>
              <a:rPr lang="ko-KR" altLang="en-US" smtClean="0">
                <a:solidFill>
                  <a:schemeClr val="tx1"/>
                </a:solidFill>
              </a:rPr>
              <a:t>적으로 증폭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FET</a:t>
            </a:r>
            <a:r>
              <a:rPr lang="ko-KR" altLang="en-US" smtClean="0">
                <a:solidFill>
                  <a:schemeClr val="tx1"/>
                </a:solidFill>
              </a:rPr>
              <a:t>전압계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측정하려는 회로에 </a:t>
            </a:r>
            <a:r>
              <a:rPr lang="ko-KR" altLang="en-US" smtClean="0">
                <a:solidFill>
                  <a:srgbClr val="0066FF"/>
                </a:solidFill>
              </a:rPr>
              <a:t>최소한의 전류가 흐르도록 </a:t>
            </a:r>
            <a:r>
              <a:rPr lang="en-US" altLang="ko-KR" smtClean="0">
                <a:solidFill>
                  <a:srgbClr val="0066FF"/>
                </a:solidFill>
              </a:rPr>
              <a:t>FET</a:t>
            </a:r>
            <a:r>
              <a:rPr lang="ko-KR" altLang="en-US" smtClean="0">
                <a:solidFill>
                  <a:srgbClr val="0066FF"/>
                </a:solidFill>
              </a:rPr>
              <a:t>증폭기를 </a:t>
            </a:r>
            <a:endParaRPr lang="en-US" altLang="ko-KR" smtClean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</a:t>
            </a:r>
            <a:r>
              <a:rPr lang="ko-KR" altLang="en-US" smtClean="0">
                <a:solidFill>
                  <a:srgbClr val="0066FF"/>
                </a:solidFill>
              </a:rPr>
              <a:t>이용</a:t>
            </a:r>
            <a:r>
              <a:rPr lang="ko-KR" altLang="en-US" smtClean="0">
                <a:solidFill>
                  <a:schemeClr val="tx1"/>
                </a:solidFill>
              </a:rPr>
              <a:t>하는 전압계</a:t>
            </a:r>
            <a:endParaRPr lang="ko-KR" altLang="en-US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무한대의 내부 저항을 갖는다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VOM</a:t>
            </a:r>
            <a:r>
              <a:rPr lang="ko-KR" altLang="en-US" smtClean="0">
                <a:solidFill>
                  <a:schemeClr val="tx1"/>
                </a:solidFill>
              </a:rPr>
              <a:t>으로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측정할 수 없는 미약한 전류를 정확히 측정</a:t>
            </a:r>
          </a:p>
        </p:txBody>
      </p:sp>
    </p:spTree>
    <p:extLst>
      <p:ext uri="{BB962C8B-B14F-4D97-AF65-F5344CB8AC3E}">
        <p14:creationId xmlns:p14="http://schemas.microsoft.com/office/powerpoint/2010/main" val="3792915915"/>
      </p:ext>
    </p:extLst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9.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전력계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wattmeter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smtClean="0"/>
              <a:t>소비전력 측정</a:t>
            </a:r>
            <a:endParaRPr lang="ko-KR" altLang="en-US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소자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회로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시스템에서 소비하는 전력은 양단의 전압과 흐르는 전류를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동시에 측정해야 알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직류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회로에서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W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표시된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전력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는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볼트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[V]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표시된 전압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E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전류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의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곱</a:t>
            </a:r>
          </a:p>
          <a:p>
            <a:pPr lvl="3"/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직류 전력을 계산한 결과값을 볼트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암페어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(VA)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혹은 볼트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-</a:t>
            </a:r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암페어전력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(VA power)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이라 한다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VA</a:t>
            </a:r>
            <a:r>
              <a:rPr lang="ko-KR" altLang="en-US" smtClean="0">
                <a:solidFill>
                  <a:schemeClr val="tx1"/>
                </a:solidFill>
              </a:rPr>
              <a:t>값은 직류에 잘 작동될 경우의 소자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회로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시스템에서 소비되는 전력</a:t>
            </a:r>
          </a:p>
        </p:txBody>
      </p:sp>
      <p:pic>
        <p:nvPicPr>
          <p:cNvPr id="10242" name="Picture 2" descr="C:\Users\admin\Desktop\hanbit\전기전자공학개론\교안\img\03\formula\formula_3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1" r="14401"/>
          <a:stretch>
            <a:fillRect/>
          </a:stretch>
        </p:blipFill>
        <p:spPr bwMode="auto">
          <a:xfrm>
            <a:off x="3779912" y="2529786"/>
            <a:ext cx="1368152" cy="4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\Desktop\hanbit\전기전자공학개론\교안\img\03\img\img_3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3039" b="2398"/>
          <a:stretch>
            <a:fillRect/>
          </a:stretch>
        </p:blipFill>
        <p:spPr bwMode="auto">
          <a:xfrm>
            <a:off x="876299" y="4005064"/>
            <a:ext cx="4217887" cy="25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4"/>
          <p:cNvSpPr txBox="1"/>
          <p:nvPr/>
        </p:nvSpPr>
        <p:spPr bwMode="auto">
          <a:xfrm>
            <a:off x="3995936" y="3986014"/>
            <a:ext cx="4968552" cy="25941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mtClean="0">
                <a:solidFill>
                  <a:schemeClr val="tx1"/>
                </a:solidFill>
              </a:rPr>
              <a:t>전구와 직류 전압계를 병렬로 연결해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전구에 걸린 전압을 읽음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전구와 직렬로 연결된 직류 전류계에서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 전류를 읽음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전압과 전류 값을 곱하여 전구에서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소비되는 직류 전력값을 얻음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교류 전력 측정은 특별한 전력계 필요</a:t>
            </a:r>
          </a:p>
        </p:txBody>
      </p:sp>
    </p:spTree>
    <p:extLst>
      <p:ext uri="{BB962C8B-B14F-4D97-AF65-F5344CB8AC3E}">
        <p14:creationId xmlns:p14="http://schemas.microsoft.com/office/powerpoint/2010/main" val="3792915915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err="1" smtClean="0"/>
              <a:t>와트시 </a:t>
            </a:r>
            <a:r>
              <a:rPr lang="ko-KR" altLang="en-US" err="1" smtClean="0">
                <a:latin typeface="나눔고딕 ExtraBold" charset="-127"/>
                <a:ea typeface="나눔고딕 ExtraBold" charset="-127"/>
              </a:rPr>
              <a:t>계측기</a:t>
            </a:r>
            <a:r>
              <a:rPr lang="en-US" altLang="ko-KR" sz="1800" smtClean="0">
                <a:latin typeface="나눔고딕 ExtraBold" charset="-127"/>
                <a:ea typeface="나눔고딕 ExtraBold" charset="-127"/>
              </a:rPr>
              <a:t>(</a:t>
            </a:r>
            <a:r>
              <a:rPr lang="en-US" altLang="ko-KR" sz="1800">
                <a:latin typeface="나눔고딕 ExtraBold" charset="-127"/>
                <a:ea typeface="나눔고딕 ExtraBold" charset="-127"/>
              </a:rPr>
              <a:t>watt-hour meter</a:t>
            </a:r>
            <a:r>
              <a:rPr lang="en-US" altLang="ko-KR" sz="1800" smtClean="0">
                <a:latin typeface="나눔고딕 ExtraBold" charset="-127"/>
                <a:ea typeface="나눔고딕 ExtraBold" charset="-127"/>
              </a:rPr>
              <a:t>), </a:t>
            </a:r>
            <a:r>
              <a:rPr lang="ko-KR" altLang="en-US" err="1" smtClean="0">
                <a:latin typeface="나눔고딕 ExtraBold" charset="-127"/>
                <a:ea typeface="나눔고딕 ExtraBold" charset="-127"/>
              </a:rPr>
              <a:t>킬로와트시 계측기</a:t>
            </a:r>
            <a:r>
              <a:rPr lang="en-US" altLang="ko-KR" sz="1800" smtClean="0">
                <a:latin typeface="나눔고딕 ExtraBold" charset="-127"/>
                <a:ea typeface="나눔고딕 ExtraBold" charset="-127"/>
              </a:rPr>
              <a:t>(kilowatt-hour meter)</a:t>
            </a:r>
            <a:endParaRPr lang="en-US" altLang="ko-KR" sz="1800">
              <a:latin typeface="나눔고딕 ExtraBold" charset="-127"/>
              <a:ea typeface="나눔고딕 ExtraBold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적은 용량으로 매일 동작하는 시스템은 </a:t>
            </a:r>
            <a:r>
              <a:rPr lang="en-US" altLang="ko-KR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Wh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또는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kWh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에너지 측정</a:t>
            </a:r>
            <a:endParaRPr lang="ko-KR" altLang="en-US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mtClean="0">
                <a:latin typeface="나눔고딕 ExtraBold" charset="-127"/>
                <a:ea typeface="나눔고딕 ExtraBold" charset="-127"/>
              </a:rPr>
              <a:t>전기기계식 계측기 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( </a:t>
            </a:r>
            <a:r>
              <a:rPr lang="ko-KR" altLang="en-US" smtClean="0">
                <a:latin typeface="나눔고딕 ExtraBold" charset="-127"/>
                <a:ea typeface="나눔고딕 ExtraBold" charset="-127"/>
              </a:rPr>
              <a:t>사례 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: </a:t>
            </a:r>
            <a:r>
              <a:rPr lang="ko-KR" altLang="en-US" smtClean="0">
                <a:latin typeface="나눔고딕 ExtraBold" charset="-127"/>
                <a:ea typeface="나눔고딕 ExtraBold" charset="-127"/>
              </a:rPr>
              <a:t>가정용 적산전력계 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)</a:t>
            </a:r>
          </a:p>
          <a:p>
            <a:pPr lvl="1"/>
            <a:r>
              <a:rPr lang="ko-KR" altLang="en-US" smtClean="0">
                <a:solidFill>
                  <a:srgbClr val="0000FF"/>
                </a:solidFill>
                <a:latin typeface="나눔고딕" charset="-127"/>
                <a:ea typeface="나눔고딕" charset="-127"/>
              </a:rPr>
              <a:t>전류에 따라 속도가 변화하는 작은 모터 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일정 시간동안 모터의 회전수는 소비하는 전력에 비례하여 증가</a:t>
            </a:r>
            <a:endParaRPr lang="ko-KR" altLang="en-US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-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모터는 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234V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전압이 공급되는 건물의 전원지점에 연결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-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건물의 전원 시스템은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개로 나눠짐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- 234V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교류 전원으로 사용하는 회로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전자레인이지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오븐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세탁기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드라이기 등 전기를 많이 사용하는 제품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- 117V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교류 전원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표시등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라디오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텔레비전 등 전력소모가 작은 제품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전기기계식 킬로와트시 계측기에 얇은 원판이 회전하는 속도는 주어진 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    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시간에 사용하는 전력에 따라 다르다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9.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전력계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와트시 계측기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15915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 smtClean="0">
                <a:latin typeface="나눔고딕 ExtraBold" charset="-127"/>
                <a:ea typeface="나눔고딕 ExtraBold" charset="-127"/>
              </a:rPr>
              <a:t>킬로와트시 계측기</a:t>
            </a:r>
            <a:endParaRPr lang="en-US" altLang="ko-KR" smtClean="0">
              <a:latin typeface="나눔고딕 ExtraBold" charset="-127"/>
              <a:ea typeface="나눔고딕 ExtraBold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기어가 있는 회전 드럼 혹은 지침기를 이용해 원판 회전수를 측정</a:t>
            </a:r>
            <a:endParaRPr lang="ko-KR" altLang="en-US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드럼 형태의 계측기는 숫자를 바로 보여줌</a:t>
            </a:r>
            <a:endParaRPr lang="ko-KR" altLang="en-US">
              <a:solidFill>
                <a:schemeClr val="tx1"/>
              </a:solidFill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지침기 형태의 계측기에 </a:t>
            </a:r>
            <a:r>
              <a:rPr lang="en-US" altLang="ko-KR" smtClean="0">
                <a:solidFill>
                  <a:schemeClr val="tx1"/>
                </a:solidFill>
              </a:rPr>
              <a:t>0</a:t>
            </a:r>
            <a:r>
              <a:rPr lang="en-US" altLang="ko-KR">
                <a:solidFill>
                  <a:schemeClr val="tx1"/>
                </a:solidFill>
              </a:rPr>
              <a:t>~</a:t>
            </a:r>
            <a:r>
              <a:rPr lang="en-US" altLang="ko-KR" smtClean="0">
                <a:solidFill>
                  <a:schemeClr val="tx1"/>
                </a:solidFill>
              </a:rPr>
              <a:t>9</a:t>
            </a:r>
            <a:r>
              <a:rPr lang="ko-KR" altLang="en-US">
                <a:solidFill>
                  <a:schemeClr val="tx1"/>
                </a:solidFill>
              </a:rPr>
              <a:t>까지 </a:t>
            </a:r>
            <a:r>
              <a:rPr lang="ko-KR" altLang="en-US" smtClean="0">
                <a:solidFill>
                  <a:schemeClr val="tx1"/>
                </a:solidFill>
              </a:rPr>
              <a:t>적힌 다이얼이 있음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어떤 </a:t>
            </a:r>
            <a:r>
              <a:rPr lang="ko-KR" altLang="en-US">
                <a:solidFill>
                  <a:schemeClr val="tx1"/>
                </a:solidFill>
              </a:rPr>
              <a:t>것은 시계방향으로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어떤 것은 </a:t>
            </a:r>
            <a:r>
              <a:rPr lang="ko-KR" altLang="en-US" err="1" smtClean="0">
                <a:solidFill>
                  <a:schemeClr val="tx1"/>
                </a:solidFill>
              </a:rPr>
              <a:t>반시계 방향으로 </a:t>
            </a:r>
            <a:r>
              <a:rPr lang="ko-KR" altLang="en-US">
                <a:solidFill>
                  <a:schemeClr val="tx1"/>
                </a:solidFill>
              </a:rPr>
              <a:t>눈금이 매겨져 있음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값은 </a:t>
            </a:r>
            <a:r>
              <a:rPr lang="ko-KR" altLang="en-US">
                <a:solidFill>
                  <a:schemeClr val="tx1"/>
                </a:solidFill>
              </a:rPr>
              <a:t>왼쪽부터 오른쪽으로 읽어 나감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각 다이얼에 방금 지나간 숫자를 적어야 함</a:t>
            </a:r>
            <a:endParaRPr lang="ko-KR" altLang="en-US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9.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전력계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400" b="1" err="1" smtClean="0">
                <a:latin typeface="나눔고딕" pitchFamily="50" charset="-127"/>
                <a:ea typeface="나눔고딕" pitchFamily="50" charset="-127"/>
              </a:rPr>
              <a:t>와트시 계측기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266" name="Picture 2" descr="C:\Users\admin\Desktop\hanbit\전기전자공학개론\교안\img\03\img\img_3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3646968"/>
            <a:ext cx="6264696" cy="23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04578"/>
      </p:ext>
    </p:extLst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10.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디지털 판독 계측기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디지털 </a:t>
            </a:r>
            <a:r>
              <a:rPr lang="ko-KR" altLang="en-US" err="1"/>
              <a:t>계측기의 장점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오차 없이 정확한 값을 얻을 수 있음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스마트 계측기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시계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전류계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전압계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전력계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측정값이 빠르게 변하지 않는 한 잘 동작함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r>
              <a:rPr lang="ko-KR" altLang="en-US" smtClean="0"/>
              <a:t>디지털 </a:t>
            </a:r>
            <a:r>
              <a:rPr lang="ko-KR" altLang="en-US" err="1"/>
              <a:t>계측기의 단점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짧은 신호의 세기는 순간순간 변하는데 이때 디지털 계측기 값은 계속 바뀌며 의미 없는 값을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전압이나 전류가 특정 시간 동안 고정되어 있어야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계측기의 측정값이 고정되지 않는다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r>
              <a:rPr lang="ko-KR" altLang="en-US" smtClean="0"/>
              <a:t>아날로그 계측기 장점</a:t>
            </a:r>
            <a:endParaRPr lang="en-US" altLang="ko-KR" smtClean="0"/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측정량이 항상 변하는 상황에서 잘 동작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정확하지는 않지만 순간순간 변화하는 측정량을 따라감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사용자는 측정량의 </a:t>
            </a:r>
            <a:r>
              <a:rPr lang="ko-KR" altLang="en-US" smtClean="0">
                <a:solidFill>
                  <a:srgbClr val="0000FF"/>
                </a:solidFill>
              </a:rPr>
              <a:t>변화 경향</a:t>
            </a:r>
            <a:r>
              <a:rPr lang="en-US" altLang="ko-KR" smtClean="0">
                <a:solidFill>
                  <a:srgbClr val="0000FF"/>
                </a:solidFill>
              </a:rPr>
              <a:t>(trend)</a:t>
            </a:r>
            <a:r>
              <a:rPr lang="ko-KR" altLang="en-US" smtClean="0">
                <a:solidFill>
                  <a:schemeClr val="tx1"/>
                </a:solidFill>
              </a:rPr>
              <a:t>을 알 수 있다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endParaRPr lang="en-US" altLang="ko-K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01319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디지털 계측의 장점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가정이나 직장에서 사용하는 에너지 측정에 유용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표시침 계측기보다 쉽게 접할 수 있고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무선신호 주파수를 측정하기 알맞음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r>
              <a:rPr lang="ko-KR" altLang="en-US" smtClean="0"/>
              <a:t>주파수 계수기</a:t>
            </a:r>
            <a:r>
              <a:rPr lang="en-US" altLang="ko-KR" smtClean="0"/>
              <a:t>(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frequency counter)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펄스나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주기를 헤아려 교류 전원의 주파수를 측정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내부에 어떤 것을 움직이지 않고 전기식으로 동작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초당 수천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수백만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수십억 개의 펄스 기록을 저장하고 숫자로 나타냄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4"/>
            <a:endParaRPr lang="en-US" altLang="ko-KR" smtClean="0">
              <a:latin typeface="나눔고딕" charset="-127"/>
              <a:ea typeface="나눔고딕" charset="-127"/>
            </a:endParaRPr>
          </a:p>
          <a:p>
            <a:r>
              <a:rPr lang="ko-KR" altLang="en-US" smtClean="0">
                <a:latin typeface="나눔고딕 ExtraBold" charset="-127"/>
                <a:ea typeface="나눔고딕 ExtraBold" charset="-127"/>
              </a:rPr>
              <a:t>주파수 계수기의 정확도</a:t>
            </a:r>
            <a:endParaRPr lang="en-US" altLang="ko-KR" smtClean="0">
              <a:latin typeface="나눔고딕 ExtraBold" charset="-127"/>
              <a:ea typeface="나눔고딕 ExtraBold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정확도는               까지 락인 시간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(lock-in time)</a:t>
            </a:r>
            <a:r>
              <a:rPr lang="ko-KR" altLang="en-US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에 따라 다르다 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락인 시간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: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0.1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초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1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초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10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초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락인 시간이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 증가하면 표시되는 숫자가 한 자리 늘어남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사용 주파수 계수기는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6,7,8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자리까지 나타냄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복잡한 실험에 사용하는 장비의 경우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자리까지 지원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1435100" lvl="3" indent="-177800">
              <a:buFont typeface="Wingdings" pitchFamily="2" charset="2"/>
              <a:buChar char="Ø"/>
            </a:pPr>
            <a:endParaRPr lang="en-US" altLang="ko-KR" sz="150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주파수 계수기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10250" b="15533"/>
          <a:stretch>
            <a:fillRect/>
          </a:stretch>
        </p:blipFill>
        <p:spPr bwMode="auto">
          <a:xfrm>
            <a:off x="2051720" y="4365104"/>
            <a:ext cx="936104" cy="35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301319"/>
      </p:ext>
    </p:extLst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1052736"/>
            <a:ext cx="8574035" cy="5328592"/>
          </a:xfrm>
        </p:spPr>
        <p:txBody>
          <a:bodyPr/>
          <a:lstStyle/>
          <a:p>
            <a:r>
              <a:rPr lang="en-US" altLang="ko-KR" smtClean="0"/>
              <a:t>VU(Volume-Unit) </a:t>
            </a:r>
            <a:r>
              <a:rPr lang="ko-KR" altLang="en-US"/>
              <a:t>및 데시벨 </a:t>
            </a:r>
            <a:r>
              <a:rPr lang="ko-KR" altLang="en-US" err="1" smtClean="0"/>
              <a:t>계측기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데시벨 계측기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복잡한 증폭기에 음향 세기 계측기가 내장된 경우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데시벨 단위로 소리의 강도를 나타냄</a:t>
            </a:r>
            <a:endParaRPr lang="en-US" altLang="ko-KR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데시벨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전기적인 신호 레벨에서 기준으로 사용하는 단위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실제로 크고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             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작은 두 신호 사이의 세기 차이를 표현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VU </a:t>
            </a:r>
            <a:r>
              <a:rPr lang="ko-KR" altLang="en-US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계측기</a:t>
            </a: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(VU meter)</a:t>
            </a:r>
            <a:endParaRPr lang="ko-KR" altLang="en-US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소리의 크기를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VU </a:t>
            </a:r>
            <a:r>
              <a:rPr lang="ko-KR" altLang="en-US" err="1">
                <a:solidFill>
                  <a:schemeClr val="tx1"/>
                </a:solidFill>
              </a:rPr>
              <a:t>계측기는 </a:t>
            </a:r>
            <a:r>
              <a:rPr lang="ko-KR" altLang="en-US" smtClean="0">
                <a:solidFill>
                  <a:schemeClr val="tx1"/>
                </a:solidFill>
              </a:rPr>
              <a:t>영점을 중심으로 </a:t>
            </a:r>
            <a:r>
              <a:rPr lang="ko-KR" altLang="en-US">
                <a:solidFill>
                  <a:schemeClr val="tx1"/>
                </a:solidFill>
              </a:rPr>
              <a:t>오른쪽으로는 </a:t>
            </a:r>
            <a:r>
              <a:rPr lang="ko-KR" altLang="en-US" smtClean="0">
                <a:solidFill>
                  <a:schemeClr val="tx1"/>
                </a:solidFill>
              </a:rPr>
              <a:t>굵은 검정색 선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어떤 경우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붉은색</a:t>
            </a:r>
            <a:r>
              <a:rPr lang="en-US" altLang="ko-KR" smtClean="0">
                <a:solidFill>
                  <a:schemeClr val="tx1"/>
                </a:solidFill>
              </a:rPr>
              <a:t>), </a:t>
            </a:r>
            <a:r>
              <a:rPr lang="ko-KR" altLang="en-US" smtClean="0">
                <a:solidFill>
                  <a:schemeClr val="tx1"/>
                </a:solidFill>
              </a:rPr>
              <a:t>왼쪽은 보통 검정색 선으로 표시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- 0</a:t>
            </a:r>
            <a:r>
              <a:rPr lang="ko-KR" altLang="en-US" smtClean="0">
                <a:solidFill>
                  <a:schemeClr val="tx1"/>
                </a:solidFill>
              </a:rPr>
              <a:t>표시는 </a:t>
            </a:r>
            <a:r>
              <a:rPr lang="en-US" altLang="ko-KR" smtClean="0">
                <a:solidFill>
                  <a:schemeClr val="tx1"/>
                </a:solidFill>
              </a:rPr>
              <a:t>2.51W</a:t>
            </a:r>
            <a:r>
              <a:rPr lang="ko-KR" altLang="en-US" smtClean="0">
                <a:solidFill>
                  <a:schemeClr val="tx1"/>
                </a:solidFill>
              </a:rPr>
              <a:t>의 음량에 맞춰져 있다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13314" name="Picture 2" descr="C:\Users\admin\Desktop\hanbit\전기전자공학개론\교안\img\03\img\img_3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5018" r="58896" b="17317"/>
          <a:stretch>
            <a:fillRect/>
          </a:stretch>
        </p:blipFill>
        <p:spPr bwMode="auto">
          <a:xfrm>
            <a:off x="5796136" y="4295491"/>
            <a:ext cx="3020215" cy="20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\Desktop\hanbit\전기전자공학개론\교안\img\03\img\img_3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87929" r="1234" b="1977"/>
          <a:stretch>
            <a:fillRect/>
          </a:stretch>
        </p:blipFill>
        <p:spPr bwMode="auto">
          <a:xfrm>
            <a:off x="2915816" y="6381328"/>
            <a:ext cx="6081712" cy="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/>
          <p:cNvSpPr txBox="1"/>
          <p:nvPr/>
        </p:nvSpPr>
        <p:spPr bwMode="auto">
          <a:xfrm>
            <a:off x="242317" y="4725144"/>
            <a:ext cx="5409803" cy="17675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좋은 오디오 시스템을 통해 소리가 나올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때 </a:t>
            </a:r>
            <a:r>
              <a:rPr lang="en-US" altLang="ko-KR" smtClean="0">
                <a:solidFill>
                  <a:schemeClr val="tx1"/>
                </a:solidFill>
              </a:rPr>
              <a:t>VU </a:t>
            </a:r>
            <a:r>
              <a:rPr lang="ko-KR" altLang="en-US" err="1" smtClean="0">
                <a:solidFill>
                  <a:schemeClr val="tx1"/>
                </a:solidFill>
              </a:rPr>
              <a:t>계측기의 표시침이 올라감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증폭 정도를 낮게 하여 계측기의 표시침이 갑자기 </a:t>
            </a:r>
            <a:r>
              <a:rPr lang="en-US" altLang="ko-KR" smtClean="0">
                <a:solidFill>
                  <a:schemeClr val="tx1"/>
                </a:solidFill>
              </a:rPr>
              <a:t>0</a:t>
            </a:r>
            <a:r>
              <a:rPr lang="ko-KR" altLang="en-US" smtClean="0">
                <a:solidFill>
                  <a:schemeClr val="tx1"/>
                </a:solidFill>
              </a:rPr>
              <a:t>을 지나 굵은 영역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b="0" smtClean="0">
                <a:solidFill>
                  <a:schemeClr val="tx1"/>
                </a:solidFill>
                <a:latin typeface="+mn-ea"/>
                <a:ea typeface="+mn-ea"/>
              </a:rPr>
              <a:t>소리를 왜곡시킴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으로 넘어가지 않게 함</a:t>
            </a:r>
            <a:endParaRPr lang="en-US" altLang="ko-K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01319"/>
      </p:ext>
    </p:extLst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1052736"/>
            <a:ext cx="8574035" cy="5328592"/>
          </a:xfrm>
        </p:spPr>
        <p:txBody>
          <a:bodyPr/>
          <a:lstStyle/>
          <a:p>
            <a:r>
              <a:rPr lang="ko-KR" altLang="en-US" smtClean="0"/>
              <a:t>소음 측정기</a:t>
            </a:r>
            <a:r>
              <a:rPr lang="en-US" altLang="ko-KR" smtClean="0">
                <a:latin typeface="나눔고딕 ExtraBold" charset="-127"/>
                <a:ea typeface="나눔고딕 ExtraBold" charset="-127"/>
              </a:rPr>
              <a:t>(</a:t>
            </a:r>
            <a:r>
              <a:rPr lang="en-US" altLang="ko-KR">
                <a:latin typeface="나눔고딕 ExtraBold" charset="-127"/>
                <a:ea typeface="나눔고딕 ExtraBold" charset="-127"/>
              </a:rPr>
              <a:t>sound-level meter)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반도체 다이오드</a:t>
            </a:r>
            <a:r>
              <a:rPr lang="en-US" altLang="ko-KR" smtClean="0">
                <a:solidFill>
                  <a:schemeClr val="tx1"/>
                </a:solidFill>
              </a:rPr>
              <a:t>(semiconductor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Diode)</a:t>
            </a:r>
            <a:r>
              <a:rPr lang="ko-KR" altLang="en-US" smtClean="0">
                <a:solidFill>
                  <a:schemeClr val="tx1"/>
                </a:solidFill>
              </a:rPr>
              <a:t>를 거쳐 마이크가 연결된 고성능 증폭기의 출력과 연결되어 음량을 데시벨로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다이오드는 모든 교류 소리의 음</a:t>
            </a:r>
            <a:r>
              <a:rPr lang="en-US" altLang="ko-KR" smtClean="0">
                <a:solidFill>
                  <a:schemeClr val="tx1"/>
                </a:solidFill>
              </a:rPr>
              <a:t>(-)</a:t>
            </a:r>
            <a:r>
              <a:rPr lang="ko-KR" altLang="en-US" smtClean="0">
                <a:solidFill>
                  <a:schemeClr val="tx1"/>
                </a:solidFill>
              </a:rPr>
              <a:t>의 부분을 잘라내고 직류 계측기가 측정 할 수 있도록 양</a:t>
            </a:r>
            <a:r>
              <a:rPr lang="en-US" altLang="ko-KR" smtClean="0">
                <a:solidFill>
                  <a:schemeClr val="tx1"/>
                </a:solidFill>
              </a:rPr>
              <a:t>(+)</a:t>
            </a:r>
            <a:r>
              <a:rPr lang="ko-KR" altLang="en-US" smtClean="0">
                <a:solidFill>
                  <a:schemeClr val="tx1"/>
                </a:solidFill>
              </a:rPr>
              <a:t>의 부분만 남겨 놓는다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r>
              <a:rPr lang="ko-KR" altLang="en-US" smtClean="0"/>
              <a:t>최소 가정치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청력이 좋은 사람이 잡음이 제거된 방음 장치 안에서 들을 수 있는 소리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4338" name="Picture 2" descr="C:\Users\admin\Desktop\hanbit\전기전자공학개론\교안\img\03\img\img_3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3692412"/>
            <a:ext cx="7019179" cy="27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664478"/>
      </p:ext>
    </p:extLst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pic>
        <p:nvPicPr>
          <p:cNvPr id="15362" name="Picture 2" descr="C:\Users\admin\Desktop\hanbit\전기전자공학개론\교안\img\03\img\img_3-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4584574"/>
            <a:ext cx="4392488" cy="19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1052736"/>
            <a:ext cx="8574035" cy="5328592"/>
          </a:xfrm>
        </p:spPr>
        <p:txBody>
          <a:bodyPr/>
          <a:lstStyle/>
          <a:p>
            <a:r>
              <a:rPr lang="ko-KR" altLang="en-US" smtClean="0"/>
              <a:t>광도계</a:t>
            </a:r>
            <a:r>
              <a:rPr lang="en-US" altLang="ko-KR" smtClean="0"/>
              <a:t>(light meter)</a:t>
            </a: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조도계</a:t>
            </a:r>
            <a:r>
              <a:rPr lang="en-US" altLang="ko-KR" smtClean="0">
                <a:solidFill>
                  <a:schemeClr val="tx1"/>
                </a:solidFill>
              </a:rPr>
              <a:t>(illumination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meter)</a:t>
            </a:r>
            <a:r>
              <a:rPr lang="ko-KR" altLang="en-US" smtClean="0">
                <a:solidFill>
                  <a:schemeClr val="tx1"/>
                </a:solidFill>
              </a:rPr>
              <a:t>라고도 하며 가시광선의 세기를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계측기의 감도를 조절하는 </a:t>
            </a:r>
            <a:r>
              <a:rPr lang="ko-KR" altLang="en-US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전위차계를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사용하고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마이크로 전류계를 태양전지에 연결하면 광도계를 만들 수 있음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-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좀 더 복잡한 계측기는 감도를 올리기 위해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FETVM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의 동작과 유사한 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   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직류 증폭기를 사용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사람과 태양전지가 반응하는 빛의 파장 감도가 달름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태양전지 앞면에 특별히 설계된 색필터를 부착해 문제점 해결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적외선이나 자외선의 세기 계측기로 사용 할 수 있다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여러가지 특수 태양전지는 적외선이나 자외선과 같이 보이지 않는 파장에서</a:t>
            </a:r>
            <a:endParaRPr lang="en-US" altLang="ko-KR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  </a:t>
            </a:r>
            <a:r>
              <a:rPr lang="ko-KR" altLang="en-US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더 좋은 감도를 가짐</a:t>
            </a:r>
            <a:r>
              <a:rPr lang="en-US" altLang="ko-KR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en-US" altLang="ko-KR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575106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194" name="_x112043544" descr="EMB00001c582e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6263" y="2889250"/>
            <a:ext cx="36099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40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3.2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실체 배선도와 순서도 </a:t>
            </a:r>
          </a:p>
        </p:txBody>
      </p:sp>
      <p:sp>
        <p:nvSpPr>
          <p:cNvPr id="8197" name="직사각형 4"/>
          <p:cNvSpPr>
            <a:spLocks noChangeArrowheads="1"/>
          </p:cNvSpPr>
          <p:nvPr/>
        </p:nvSpPr>
        <p:spPr bwMode="auto">
          <a:xfrm>
            <a:off x="704850" y="1268760"/>
            <a:ext cx="885666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실체 배선도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1)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기기의 접속관계를 중심으로 표시하는 회로도면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실제로 회로를 배선하는데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2)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푸시버튼 스위치를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조작하면 좌측 표시등은 점등되고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우측 표시등은 소등된다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3)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푸시버튼 스위치를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off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조작하면 좌측 표시등은 소등되고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우측 표시등은 점등된다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PBS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                                                                 표시등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[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3-5 ]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실체 회로도 </a:t>
            </a:r>
          </a:p>
        </p:txBody>
      </p:sp>
    </p:spTree>
  </p:cSld>
  <p:clrMapOvr>
    <a:masterClrMapping/>
  </p:clrMapOvr>
  <p:transition>
    <p:cut/>
  </p:transition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1052736"/>
            <a:ext cx="8650164" cy="5328592"/>
          </a:xfrm>
        </p:spPr>
        <p:txBody>
          <a:bodyPr/>
          <a:lstStyle/>
          <a:p>
            <a:r>
              <a:rPr lang="ko-KR" altLang="en-US" smtClean="0"/>
              <a:t>펜 기록계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시간에 따라 어떤 양의 레벨을 계속 기록하는 표시침이 달린 다르송발 계측기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눈금이 표시된 용지가 원통에 감겨있다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원통이 천천히 회전하는 모터의 축과 연결되어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원통의 회전 속도 조절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시간에 따른 소비전력을 측정해 특정 시간대 전력 사용량을 알 수 있다 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16386" name="Picture 2" descr="C:\Users\admin\Desktop\hanbit\전기전자공학개론\교안\img\03\img\img_3-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3356992"/>
            <a:ext cx="450109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75106"/>
      </p:ext>
    </p:extLst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937295"/>
            <a:ext cx="8650164" cy="55446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오실로스코프</a:t>
            </a:r>
            <a:r>
              <a:rPr lang="en-US" altLang="ko-KR" smtClean="0"/>
              <a:t>(oscilloscope)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측정값을 그림으로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초당 수백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수천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수백만 번 주기로 변하는 진동량을 측정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기록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과</a:t>
            </a:r>
            <a:r>
              <a:rPr lang="ko-KR" altLang="en-US">
                <a:solidFill>
                  <a:schemeClr val="tx1"/>
                </a:solidFill>
              </a:rPr>
              <a:t>거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형광면에 전자빔을 주사하여 그림을 그림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텔레비전 수상기의 한 종류인 음극선관을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현재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액정 디스플레이를 사용 할 수 있는 전자 변환 회로를 갖고 있음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최대 신호레벨을 측정하는데 유리하다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가로축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시간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세로축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신호의 순간 전압을 나타냄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입력단에 값을 알고 있는 저항기를 연결하여 전력이나 전류를 간접 측정</a:t>
            </a:r>
            <a:endParaRPr lang="en-US" altLang="ko-K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363691"/>
      </p:ext>
    </p:extLst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937295"/>
            <a:ext cx="8650164" cy="5474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+mj-ea"/>
                <a:ea typeface="+mj-ea"/>
              </a:rPr>
              <a:t>오실로스코프 제품들</a:t>
            </a:r>
            <a:endParaRPr lang="en-US" altLang="ko-KR" smtClean="0">
              <a:latin typeface="+mj-ea"/>
              <a:ea typeface="+mj-ea"/>
            </a:endParaRPr>
          </a:p>
        </p:txBody>
      </p:sp>
      <p:pic>
        <p:nvPicPr>
          <p:cNvPr id="1026" name="Picture 2" descr="http://alltester.co.kr/shop/data/editor/13927986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482712"/>
            <a:ext cx="8511346" cy="489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296572"/>
      </p:ext>
    </p:extLst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그 외 계측기 형식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2316" y="1052736"/>
            <a:ext cx="8650164" cy="5328592"/>
          </a:xfrm>
        </p:spPr>
        <p:txBody>
          <a:bodyPr/>
          <a:lstStyle/>
          <a:p>
            <a:r>
              <a:rPr lang="ko-KR" altLang="en-US" smtClean="0"/>
              <a:t>막대그래프 계측기 </a:t>
            </a:r>
            <a:r>
              <a:rPr lang="en-US" altLang="ko-KR" smtClean="0"/>
              <a:t>( </a:t>
            </a:r>
            <a:r>
              <a:rPr lang="ko-KR" altLang="en-US" smtClean="0">
                <a:latin typeface="+mn-ea"/>
                <a:ea typeface="+mn-ea"/>
              </a:rPr>
              <a:t>일명 레벨미터기 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무선송신기에서 </a:t>
            </a:r>
            <a:r>
              <a:rPr lang="en-US" altLang="ko-KR" smtClean="0">
                <a:solidFill>
                  <a:schemeClr val="tx1"/>
                </a:solidFill>
              </a:rPr>
              <a:t>kW </a:t>
            </a:r>
            <a:r>
              <a:rPr lang="ko-KR" altLang="en-US" smtClean="0">
                <a:solidFill>
                  <a:schemeClr val="tx1"/>
                </a:solidFill>
              </a:rPr>
              <a:t>전력을 표시하기 위해 설계됨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동요하는 값을 잘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단점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대략적인 값을 가르쳐 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신호 레벨이 계측기에서 설정 된 두 값 사이로 떨어지면 </a:t>
            </a:r>
            <a:r>
              <a:rPr lang="en-US" altLang="ko-KR" smtClean="0">
                <a:solidFill>
                  <a:schemeClr val="tx1"/>
                </a:solidFill>
              </a:rPr>
              <a:t>LED</a:t>
            </a:r>
            <a:r>
              <a:rPr lang="ko-KR" altLang="en-US" smtClean="0">
                <a:solidFill>
                  <a:schemeClr val="tx1"/>
                </a:solidFill>
              </a:rPr>
              <a:t>나 </a:t>
            </a:r>
            <a:r>
              <a:rPr lang="en-US" altLang="ko-KR" smtClean="0">
                <a:solidFill>
                  <a:schemeClr val="tx1"/>
                </a:solidFill>
              </a:rPr>
              <a:t>LCD</a:t>
            </a:r>
            <a:r>
              <a:rPr lang="ko-KR" altLang="en-US" smtClean="0">
                <a:solidFill>
                  <a:schemeClr val="tx1"/>
                </a:solidFill>
              </a:rPr>
              <a:t>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깜빡임</a:t>
            </a:r>
          </a:p>
        </p:txBody>
      </p:sp>
      <p:pic>
        <p:nvPicPr>
          <p:cNvPr id="17410" name="Picture 2" descr="C:\Users\admin\Desktop\hanbit\전기전자공학개론\교안\img\03\img\img_3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155" y="3573016"/>
            <a:ext cx="6494261" cy="20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597510"/>
      </p:ext>
    </p:extLst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1986567153"/>
      </p:ext>
    </p:extLst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843808" y="1441350"/>
            <a:ext cx="5112568" cy="4003874"/>
          </a:xfrm>
        </p:spPr>
        <p:txBody>
          <a:bodyPr/>
          <a:lstStyle/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smtClean="0">
                <a:solidFill>
                  <a:schemeClr val="tx1"/>
                </a:solidFill>
              </a:rPr>
              <a:t>전파 변환기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smtClean="0">
                <a:solidFill>
                  <a:schemeClr val="tx1"/>
                </a:solidFill>
              </a:rPr>
              <a:t>변위 변환기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smtClean="0">
                <a:solidFill>
                  <a:schemeClr val="tx1"/>
                </a:solidFill>
              </a:rPr>
              <a:t>감지 및 측정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smtClean="0">
                <a:solidFill>
                  <a:schemeClr val="tx1"/>
                </a:solidFill>
              </a:rPr>
              <a:t>위치 시스템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smtClean="0">
                <a:solidFill>
                  <a:schemeClr val="tx1"/>
                </a:solidFill>
              </a:rPr>
              <a:t>항법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 eaLnBrk="1" fontAlgn="auto" hangingPunct="1">
              <a:spcAft>
                <a:spcPct val="0"/>
              </a:spcAft>
              <a:defRPr/>
            </a:pPr>
            <a:r>
              <a:rPr lang="ko-KR" altLang="en-US" sz="3200" b="1" smtClean="0">
                <a:latin typeface="나눔고딕" pitchFamily="50" charset="-127"/>
                <a:ea typeface="나눔고딕" pitchFamily="50" charset="-127"/>
              </a:rPr>
              <a:t>목  차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769410"/>
      </p:ext>
    </p:extLst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4"/>
            <a:ext cx="8712968" cy="573206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전파 변환기는 교류나 직류를 음향이나 전자파기로 변환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전파를 교류나 직류 신호로 변환할 수 있다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mtClean="0"/>
              <a:t>사운드에 대한 동적 변환기</a:t>
            </a:r>
            <a:r>
              <a:rPr lang="en-US" altLang="ko-KR" smtClean="0">
                <a:latin typeface="Comic Sans MS" pitchFamily="66" charset="0"/>
              </a:rPr>
              <a:t>(</a:t>
            </a:r>
            <a:r>
              <a:rPr lang="en-US" altLang="ko-KR">
                <a:latin typeface="Comic Sans MS" pitchFamily="66" charset="0"/>
              </a:rPr>
              <a:t>dynamic </a:t>
            </a:r>
            <a:r>
              <a:rPr lang="en-US" altLang="ko-KR" smtClean="0">
                <a:latin typeface="Comic Sans MS" pitchFamily="66" charset="0"/>
              </a:rPr>
              <a:t>transducer)</a:t>
            </a:r>
            <a:endParaRPr lang="ko-KR" altLang="en-US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코일과 자석으로 구성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기계적 진동을 전류로 변환하거나 전류를 기계적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진동으로 변환                예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>
                <a:solidFill>
                  <a:schemeClr val="tx1"/>
                </a:solidFill>
              </a:rPr>
              <a:t>동적 </a:t>
            </a:r>
            <a:r>
              <a:rPr lang="ko-KR" altLang="en-US" smtClean="0">
                <a:solidFill>
                  <a:schemeClr val="tx1"/>
                </a:solidFill>
              </a:rPr>
              <a:t>마이크로폰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동적 </a:t>
            </a:r>
            <a:r>
              <a:rPr lang="ko-KR" altLang="en-US" smtClean="0">
                <a:solidFill>
                  <a:schemeClr val="tx1"/>
                </a:solidFill>
              </a:rPr>
              <a:t>스피커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>
                <a:solidFill>
                  <a:schemeClr val="tx1"/>
                </a:solidFill>
              </a:rPr>
              <a:t>그림 </a:t>
            </a:r>
            <a:r>
              <a:rPr lang="en-US" altLang="ko-KR">
                <a:solidFill>
                  <a:schemeClr val="tx1"/>
                </a:solidFill>
              </a:rPr>
              <a:t>30-1</a:t>
            </a:r>
            <a:r>
              <a:rPr lang="en-US" altLang="ko-KR" smtClean="0">
                <a:solidFill>
                  <a:schemeClr val="tx1"/>
                </a:solidFill>
              </a:rPr>
              <a:t>]: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동적 </a:t>
            </a:r>
            <a:r>
              <a:rPr lang="ko-KR" altLang="en-US" smtClean="0">
                <a:solidFill>
                  <a:schemeClr val="tx1"/>
                </a:solidFill>
              </a:rPr>
              <a:t>변환기의 </a:t>
            </a:r>
            <a:r>
              <a:rPr lang="ko-KR" altLang="en-US">
                <a:solidFill>
                  <a:schemeClr val="tx1"/>
                </a:solidFill>
              </a:rPr>
              <a:t>기능도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진동판은 코일과 연결되어 있어 축을 따라 빠르게 앞뒤로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영구자석은 </a:t>
            </a:r>
            <a:r>
              <a:rPr lang="ko-KR" altLang="en-US">
                <a:solidFill>
                  <a:schemeClr val="tx1"/>
                </a:solidFill>
              </a:rPr>
              <a:t>코일 </a:t>
            </a:r>
            <a:r>
              <a:rPr lang="ko-KR" altLang="en-US" smtClean="0">
                <a:solidFill>
                  <a:schemeClr val="tx1"/>
                </a:solidFill>
              </a:rPr>
              <a:t>내부에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rgbClr val="0000FF"/>
                </a:solidFill>
              </a:rPr>
              <a:t>- </a:t>
            </a:r>
            <a:r>
              <a:rPr lang="ko-KR" altLang="en-US" smtClean="0">
                <a:solidFill>
                  <a:srgbClr val="0000FF"/>
                </a:solidFill>
              </a:rPr>
              <a:t>음파</a:t>
            </a:r>
            <a:r>
              <a:rPr lang="ko-KR" altLang="en-US" smtClean="0">
                <a:solidFill>
                  <a:schemeClr val="tx1"/>
                </a:solidFill>
              </a:rPr>
              <a:t>는 진동판과 코일을 움직여 코일에 </a:t>
            </a:r>
            <a:r>
              <a:rPr lang="ko-KR" altLang="en-US" smtClean="0">
                <a:solidFill>
                  <a:srgbClr val="0000FF"/>
                </a:solidFill>
              </a:rPr>
              <a:t>자기장 변동</a:t>
            </a:r>
            <a:r>
              <a:rPr lang="ko-KR" altLang="en-US" smtClean="0">
                <a:solidFill>
                  <a:schemeClr val="tx1"/>
                </a:solidFill>
              </a:rPr>
              <a:t>을 일으킴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결과적으로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코일에서 음성 신호는 진동판에 부딪히는 음파와 같은 파형으로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흐름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electric wave transducer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820049"/>
      </p:ext>
    </p:extLst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음성 신호를 코일에 인가하면 전선에서 교류는 코일에 힘을 가하는 자기장을 생성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이 힘은 코일을 움직이게 하고 진동판을 앞뒤로 밀면서 대기에 음파를 만듬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400425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dmin\Desktop\hanbit\전기전자공학개론\교안\img\30\img\img_30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154" y="1043608"/>
            <a:ext cx="4885166" cy="296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49506"/>
      </p:ext>
    </p:extLst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3103"/>
            <a:ext cx="8712968" cy="5688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사운드를 위한 정전형 변환기</a:t>
            </a:r>
            <a:r>
              <a:rPr lang="en-US" altLang="ko-KR" smtClean="0">
                <a:latin typeface="Comic Sans MS" pitchFamily="66" charset="0"/>
              </a:rPr>
              <a:t>(</a:t>
            </a:r>
            <a:r>
              <a:rPr lang="en-US" altLang="ko-KR">
                <a:latin typeface="Comic Sans MS" pitchFamily="66" charset="0"/>
              </a:rPr>
              <a:t>electrostatic transducer)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정전기 변환기는 전기장이 만드는 힘을 이용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한 쪽은 유연한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판을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다른 </a:t>
            </a:r>
            <a:r>
              <a:rPr lang="ko-KR" altLang="en-US">
                <a:solidFill>
                  <a:schemeClr val="tx1"/>
                </a:solidFill>
              </a:rPr>
              <a:t>한 </a:t>
            </a:r>
            <a:r>
              <a:rPr lang="ko-KR" altLang="en-US" smtClean="0">
                <a:solidFill>
                  <a:schemeClr val="tx1"/>
                </a:solidFill>
              </a:rPr>
              <a:t>쪽은 강판을 가까운 거리에 평행하게 배치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marL="1371600" lvl="3" indent="0">
              <a:lnSpc>
                <a:spcPct val="150000"/>
              </a:lnSpc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7238" y="3256410"/>
            <a:ext cx="9525" cy="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admin\Desktop\hanbit\전기전자공학개론\교안\img\30\img\img_30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"/>
          <a:stretch>
            <a:fillRect/>
          </a:stretch>
        </p:blipFill>
        <p:spPr bwMode="auto">
          <a:xfrm>
            <a:off x="1903014" y="2551348"/>
            <a:ext cx="5837338" cy="37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72382"/>
      </p:ext>
    </p:extLst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71203"/>
            <a:ext cx="8712968" cy="555414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정전기 픽업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(electrostatic pickup)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을 통해 입력된 음파는 판을 진동시켜 판 내에서 작고 빠른 변화를 일으켜 </a:t>
            </a:r>
            <a:r>
              <a:rPr lang="ko-KR" altLang="en-US">
                <a:solidFill>
                  <a:srgbClr val="0000FF"/>
                </a:solidFill>
                <a:latin typeface="Comic Sans MS" pitchFamily="66" charset="0"/>
              </a:rPr>
              <a:t>두 판 사이의 커패시턴스를 </a:t>
            </a: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변화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시킴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두 </a:t>
            </a:r>
            <a:r>
              <a:rPr lang="ko-KR" altLang="en-US">
                <a:solidFill>
                  <a:schemeClr val="tx1"/>
                </a:solidFill>
              </a:rPr>
              <a:t>판 사이에  일정한 직류전압을 인가하면 두 판 사이의 커패시턴스가 변화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전기장의 </a:t>
            </a:r>
            <a:r>
              <a:rPr lang="ko-KR" altLang="en-US">
                <a:solidFill>
                  <a:schemeClr val="tx1"/>
                </a:solidFill>
              </a:rPr>
              <a:t>세기가 변동하면 변압기 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 err="1">
                <a:solidFill>
                  <a:schemeClr val="tx1"/>
                </a:solidFill>
              </a:rPr>
              <a:t>차측 권선에 흐르는 전류가 </a:t>
            </a:r>
            <a:r>
              <a:rPr lang="ko-KR" altLang="en-US" smtClean="0">
                <a:solidFill>
                  <a:schemeClr val="tx1"/>
                </a:solidFill>
              </a:rPr>
              <a:t>변함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정전기 방사</a:t>
            </a:r>
            <a:r>
              <a:rPr lang="ko-KR" altLang="en-US">
                <a:solidFill>
                  <a:schemeClr val="tx1"/>
                </a:solidFill>
              </a:rPr>
              <a:t>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electrostatic emitter)</a:t>
            </a:r>
            <a:r>
              <a:rPr lang="ko-KR" altLang="en-US">
                <a:solidFill>
                  <a:schemeClr val="tx1"/>
                </a:solidFill>
              </a:rPr>
              <a:t>에서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변압기의 변동 전류가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두 판 사이의 전압 변화를 일으킴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정전기장의 변화를 일으켜 유연한 판을 앞뒤로 밀고 당기는 힘을 만듬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유연한 판의 움직임으로 </a:t>
            </a:r>
            <a:r>
              <a:rPr lang="ko-KR" altLang="en-US" smtClean="0">
                <a:solidFill>
                  <a:srgbClr val="0000FF"/>
                </a:solidFill>
              </a:rPr>
              <a:t>대기에 음파가 발생</a:t>
            </a:r>
            <a:endParaRPr lang="en-US" altLang="ko-KR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동적 변환기를 사용하는 응용제품에 정전형 변환기가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가벼우며 감도가 우수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     ※ Capacitance : </a:t>
            </a:r>
            <a:r>
              <a:rPr lang="ko-KR" altLang="en-US" sz="1600" smtClean="0"/>
              <a:t>물체가 전</a:t>
            </a:r>
            <a:r>
              <a:rPr lang="ko-KR" altLang="en-US" sz="1600"/>
              <a:t>하</a:t>
            </a:r>
            <a:r>
              <a:rPr lang="ko-KR" altLang="en-US" sz="1600" smtClean="0"/>
              <a:t>를 </a:t>
            </a:r>
            <a:r>
              <a:rPr lang="ko-KR" altLang="en-US" sz="1600"/>
              <a:t>축적하는 능력을 나타내는 물리량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</a:t>
            </a:r>
            <a:r>
              <a:rPr lang="en-US" altLang="ko-KR" sz="1600" smtClean="0"/>
              <a:t>                                   </a:t>
            </a:r>
            <a:r>
              <a:rPr lang="ko-KR" altLang="en-US" sz="1600" smtClean="0"/>
              <a:t>전기 </a:t>
            </a:r>
            <a:r>
              <a:rPr lang="ko-KR" altLang="en-US" sz="1600"/>
              <a:t>용량 또는 정전용량이라고도 한다</a:t>
            </a:r>
            <a:r>
              <a:rPr lang="en-US" altLang="ko-KR" sz="1600" smtClean="0"/>
              <a:t>.</a:t>
            </a:r>
            <a:endParaRPr lang="en-US" altLang="ko-KR" sz="16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</p:spTree>
    <p:extLst>
      <p:ext uri="{BB962C8B-B14F-4D97-AF65-F5344CB8AC3E}">
        <p14:creationId xmlns:p14="http://schemas.microsoft.com/office/powerpoint/2010/main" val="2441158984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218" name="_x112042744" descr="EMB00001c582e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850" y="4006850"/>
            <a:ext cx="19081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640013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  <a:defRPr/>
            </a:pPr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3.2 </a:t>
            </a:r>
            <a:r>
              <a:rPr lang="ko-KR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실체 배선도와 순서도 </a:t>
            </a:r>
          </a:p>
        </p:txBody>
      </p:sp>
      <p:sp>
        <p:nvSpPr>
          <p:cNvPr id="9221" name="직사각형 4"/>
          <p:cNvSpPr>
            <a:spLocks noChangeArrowheads="1"/>
          </p:cNvSpPr>
          <p:nvPr/>
        </p:nvSpPr>
        <p:spPr bwMode="auto">
          <a:xfrm>
            <a:off x="704850" y="1268413"/>
            <a:ext cx="910907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순서도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順序図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기기의 그림기호를 사용하여 전개식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展開式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표시하는 것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회로의 동작내용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전류의 흐름 조사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그리는 방법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① 상하 또는 좌우로 전원선을 작도하고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 사이에 접점 등을 분해하여 그림 기호로 표시한다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②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상하로 전원선을 작도한 것을 가로 순서도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좌우로 전원선을 작도한 것을 세로 순서도라 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③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전원선은 제어모선이라고 하며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교류는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R․T,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직류는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P․N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이라는 문자 기호를 함께 기록하여 구별한다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④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각 기기는 그림 기호를 사용하고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 동작순서에 따라서 작도한다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⑤ 각 기기의 그림 </a:t>
            </a:r>
            <a:r>
              <a:rPr lang="ko-KR" altLang="en-US" sz="1400" b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기호는 조작하지 않을 때 상태로 표시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하고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문자 기호를 함께 표시한다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가로 순서도                                          세로 순서도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[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3-6 ]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 서 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222" name="_x112043064" descr="EMB00001c582e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3275" y="3968750"/>
            <a:ext cx="12954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타원 10"/>
          <p:cNvSpPr>
            <a:spLocks noChangeArrowheads="1"/>
          </p:cNvSpPr>
          <p:nvPr/>
        </p:nvSpPr>
        <p:spPr bwMode="auto">
          <a:xfrm>
            <a:off x="2073275" y="3968750"/>
            <a:ext cx="215900" cy="2159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9224" name="타원 11"/>
          <p:cNvSpPr>
            <a:spLocks noChangeArrowheads="1"/>
          </p:cNvSpPr>
          <p:nvPr/>
        </p:nvSpPr>
        <p:spPr bwMode="auto">
          <a:xfrm>
            <a:off x="6883400" y="4149725"/>
            <a:ext cx="215900" cy="2159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9225" name="타원 12"/>
          <p:cNvSpPr>
            <a:spLocks noChangeArrowheads="1"/>
          </p:cNvSpPr>
          <p:nvPr/>
        </p:nvSpPr>
        <p:spPr bwMode="auto">
          <a:xfrm>
            <a:off x="5384800" y="4156075"/>
            <a:ext cx="215900" cy="2159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  <p:sp>
        <p:nvSpPr>
          <p:cNvPr id="9226" name="타원 13"/>
          <p:cNvSpPr>
            <a:spLocks noChangeArrowheads="1"/>
          </p:cNvSpPr>
          <p:nvPr/>
        </p:nvSpPr>
        <p:spPr bwMode="auto">
          <a:xfrm>
            <a:off x="2073275" y="5516563"/>
            <a:ext cx="215900" cy="21748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endParaRPr lang="ko-KR" altLang="en-US">
              <a:latin typeface="HY헤드라인M" pitchFamily="18" charset="-127"/>
              <a:ea typeface="HY헤드라인M" pitchFamily="18" charset="-127"/>
              <a:cs typeface="Arial"/>
            </a:endParaRPr>
          </a:p>
        </p:txBody>
      </p:sp>
    </p:spTree>
  </p:cSld>
  <p:clrMapOvr>
    <a:masterClrMapping/>
  </p:clrMapOvr>
  <p:transition>
    <p:cut/>
  </p:transition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smtClean="0"/>
              <a:t>사운</a:t>
            </a:r>
            <a:r>
              <a:rPr lang="ko-KR" altLang="en-US"/>
              <a:t>드</a:t>
            </a:r>
            <a:r>
              <a:rPr lang="ko-KR" altLang="en-US" smtClean="0"/>
              <a:t>와 </a:t>
            </a:r>
            <a:r>
              <a:rPr lang="ko-KR" altLang="en-US"/>
              <a:t>초음파를 위한 압전 </a:t>
            </a:r>
            <a:r>
              <a:rPr lang="ko-KR" altLang="en-US" smtClean="0"/>
              <a:t>변환기</a:t>
            </a:r>
            <a:endParaRPr lang="ko-KR" altLang="en-US"/>
          </a:p>
          <a:p>
            <a:pPr lvl="1"/>
            <a:r>
              <a:rPr lang="ko-KR" altLang="en-US" err="1">
                <a:solidFill>
                  <a:schemeClr val="tx1"/>
                </a:solidFill>
              </a:rPr>
              <a:t>압전 변환기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(piezoelectric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transducer) </a:t>
            </a:r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>
                <a:solidFill>
                  <a:schemeClr val="tx1"/>
                </a:solidFill>
              </a:rPr>
              <a:t>그림 </a:t>
            </a:r>
            <a:r>
              <a:rPr lang="en-US" altLang="ko-KR">
                <a:solidFill>
                  <a:schemeClr val="tx1"/>
                </a:solidFill>
              </a:rPr>
              <a:t>30-3] 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두 개의 금속 판 사이에 수정 또는 세라믹 판을 삽입하여 구성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동적 변환기 또는 정전형 변환기보다 </a:t>
            </a:r>
            <a:r>
              <a:rPr lang="ko-KR" altLang="en-US" smtClean="0">
                <a:solidFill>
                  <a:srgbClr val="0000FF"/>
                </a:solidFill>
              </a:rPr>
              <a:t>더 높은 주파수에서 동작</a:t>
            </a:r>
            <a:endParaRPr lang="en-US" altLang="ko-KR" smtClean="0">
              <a:solidFill>
                <a:srgbClr val="0000FF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초음파를 이용한 침입자 감지기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등에 이용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  <p:sp>
        <p:nvSpPr>
          <p:cNvPr id="8" name="내용 개체 틀 4"/>
          <p:cNvSpPr txBox="1"/>
          <p:nvPr/>
        </p:nvSpPr>
        <p:spPr bwMode="auto">
          <a:xfrm>
            <a:off x="251520" y="2780928"/>
            <a:ext cx="5760640" cy="38164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음파가 한 개의 판이나 두 개의 판에 부딪치면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금속은 진동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기계적 접촉으로 결정에 전달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결정은 기계적 응력에 이해 미약한 전류를 생성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교류 전압이 소리 파형과 같게 두 금속판 사이에서 만들어짐</a:t>
            </a:r>
            <a:endParaRPr lang="en-US" altLang="ko-KR" sz="1800" smtClean="0"/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전기적 음성 신호가 판에 인가되면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변동 전류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는 결정이 전류와 동조하여 진동하게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금속판도 진동하며 주변 매질에 음향 교란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(acoustic disturbance)</a:t>
            </a:r>
            <a:r>
              <a:rPr lang="ko-KR" altLang="en-US" smtClean="0">
                <a:solidFill>
                  <a:schemeClr val="tx1"/>
                </a:solidFill>
              </a:rPr>
              <a:t>을 일으킴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40871" y="2988224"/>
            <a:ext cx="3095625" cy="2961056"/>
            <a:chOff x="5868863" y="2988224"/>
            <a:chExt cx="3095625" cy="2961056"/>
          </a:xfrm>
        </p:grpSpPr>
        <p:pic>
          <p:nvPicPr>
            <p:cNvPr id="3074" name="Picture 2" descr="C:\Users\admin\Desktop\hanbit\전기전자공학개론\교안\img\30\img\img_30-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90043" r="4357"/>
            <a:stretch>
              <a:fillRect/>
            </a:stretch>
          </p:blipFill>
          <p:spPr bwMode="auto">
            <a:xfrm>
              <a:off x="5868863" y="5696230"/>
              <a:ext cx="3095625" cy="25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admin\Desktop\hanbit\전기전자공학개론\교안\img\30\img\img_30-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r="23624" b="11638"/>
            <a:stretch>
              <a:fillRect/>
            </a:stretch>
          </p:blipFill>
          <p:spPr bwMode="auto">
            <a:xfrm>
              <a:off x="6156176" y="2988224"/>
              <a:ext cx="2752650" cy="2515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975919"/>
      </p:ext>
    </p:extLst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6820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mtClean="0"/>
              <a:t>RF </a:t>
            </a:r>
            <a:r>
              <a:rPr lang="ko-KR" altLang="en-US" smtClean="0"/>
              <a:t>에너지를 위한 변환기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</a:rPr>
              <a:t>RF(Radio Frequency) </a:t>
            </a:r>
            <a:r>
              <a:rPr lang="ko-KR" altLang="en-US" smtClean="0">
                <a:solidFill>
                  <a:schemeClr val="tx1"/>
                </a:solidFill>
              </a:rPr>
              <a:t>변환기는 안테나보다 세련된 이름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 - </a:t>
            </a:r>
            <a:r>
              <a:rPr lang="ko-KR" altLang="en-US" sz="1800" smtClean="0">
                <a:solidFill>
                  <a:schemeClr val="tx1"/>
                </a:solidFill>
              </a:rPr>
              <a:t>안테나의 </a:t>
            </a:r>
            <a:r>
              <a:rPr lang="ko-KR" altLang="en-US" sz="1800">
                <a:solidFill>
                  <a:schemeClr val="tx1"/>
                </a:solidFill>
              </a:rPr>
              <a:t>기본 유형은 수신 안테나와 송신 안테나로 </a:t>
            </a:r>
            <a:r>
              <a:rPr lang="ko-KR" altLang="en-US" sz="1800" smtClean="0">
                <a:solidFill>
                  <a:schemeClr val="tx1"/>
                </a:solidFill>
              </a:rPr>
              <a:t>구성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- VHF </a:t>
            </a:r>
            <a:r>
              <a:rPr lang="ko-KR" altLang="en-US" sz="1800">
                <a:solidFill>
                  <a:schemeClr val="tx1"/>
                </a:solidFill>
              </a:rPr>
              <a:t>변환기라고도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영상신호와 음성신호를 </a:t>
            </a:r>
            <a:r>
              <a:rPr lang="en-US" altLang="ko-KR" smtClean="0">
                <a:solidFill>
                  <a:schemeClr val="tx1"/>
                </a:solidFill>
              </a:rPr>
              <a:t>VHF TV</a:t>
            </a:r>
            <a:r>
              <a:rPr lang="ko-KR" altLang="en-US" smtClean="0">
                <a:solidFill>
                  <a:schemeClr val="tx1"/>
                </a:solidFill>
              </a:rPr>
              <a:t>의 주파수대에 실어서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즉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변조하여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TV</a:t>
            </a:r>
            <a:r>
              <a:rPr lang="ko-KR" altLang="en-US" smtClean="0">
                <a:solidFill>
                  <a:schemeClr val="tx1"/>
                </a:solidFill>
              </a:rPr>
              <a:t>시청이 기능하도록 송신한다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- ITV</a:t>
            </a:r>
            <a:r>
              <a:rPr lang="ko-KR" altLang="en-US" sz="1800" smtClean="0">
                <a:solidFill>
                  <a:schemeClr val="tx1"/>
                </a:solidFill>
              </a:rPr>
              <a:t>카메라로 촬영할 때 영상</a:t>
            </a:r>
            <a:r>
              <a:rPr lang="en-US" altLang="ko-KR" sz="1800" smtClean="0">
                <a:solidFill>
                  <a:schemeClr val="tx1"/>
                </a:solidFill>
              </a:rPr>
              <a:t>/</a:t>
            </a:r>
            <a:r>
              <a:rPr lang="ko-KR" altLang="en-US" sz="1800" smtClean="0">
                <a:solidFill>
                  <a:schemeClr val="tx1"/>
                </a:solidFill>
              </a:rPr>
              <a:t>음성의 모니터링이 가능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- VTR </a:t>
            </a:r>
            <a:r>
              <a:rPr lang="ko-KR" altLang="en-US" sz="1800" smtClean="0">
                <a:solidFill>
                  <a:schemeClr val="tx1"/>
                </a:solidFill>
              </a:rPr>
              <a:t>재생할 때 사용</a:t>
            </a:r>
            <a:r>
              <a:rPr lang="en-US" altLang="ko-KR" sz="1800" smtClean="0">
                <a:solidFill>
                  <a:schemeClr val="tx1"/>
                </a:solidFill>
              </a:rPr>
              <a:t>(</a:t>
            </a:r>
            <a:r>
              <a:rPr lang="ko-KR" altLang="en-US" sz="1800" smtClean="0">
                <a:solidFill>
                  <a:schemeClr val="tx1"/>
                </a:solidFill>
              </a:rPr>
              <a:t>가정용에는 내장되어 있음</a:t>
            </a:r>
            <a:r>
              <a:rPr lang="en-US" altLang="ko-KR" sz="180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</p:spTree>
    <p:extLst>
      <p:ext uri="{BB962C8B-B14F-4D97-AF65-F5344CB8AC3E}">
        <p14:creationId xmlns:p14="http://schemas.microsoft.com/office/powerpoint/2010/main" val="3063828274"/>
      </p:ext>
    </p:extLst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27770"/>
            <a:ext cx="8712968" cy="5741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적외선과 </a:t>
            </a:r>
            <a:r>
              <a:rPr lang="ko-KR" altLang="en-US"/>
              <a:t>가시광선을 위한 변환기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많은 무선 소자는 </a:t>
            </a:r>
            <a:r>
              <a:rPr lang="ko-KR" altLang="en-US" smtClean="0">
                <a:solidFill>
                  <a:srgbClr val="0000FF"/>
                </a:solidFill>
              </a:rPr>
              <a:t>적외선</a:t>
            </a:r>
            <a:r>
              <a:rPr lang="en-US" altLang="ko-KR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rgbClr val="0000FF"/>
                </a:solidFill>
                <a:latin typeface="Comic Sans MS" pitchFamily="66" charset="0"/>
              </a:rPr>
              <a:t>스펙트럼</a:t>
            </a:r>
            <a:r>
              <a:rPr lang="ko-KR" altLang="en-US" smtClean="0">
                <a:solidFill>
                  <a:srgbClr val="0000FF"/>
                </a:solidFill>
              </a:rPr>
              <a:t>에서 </a:t>
            </a:r>
            <a:r>
              <a:rPr lang="ko-KR" altLang="en-US">
                <a:solidFill>
                  <a:srgbClr val="0000FF"/>
                </a:solidFill>
              </a:rPr>
              <a:t>에너지를 </a:t>
            </a:r>
            <a:r>
              <a:rPr lang="ko-KR" altLang="en-US" smtClean="0">
                <a:solidFill>
                  <a:srgbClr val="0000FF"/>
                </a:solidFill>
              </a:rPr>
              <a:t>송수신</a:t>
            </a:r>
            <a:endParaRPr lang="en-US" altLang="ko-KR" smtClean="0">
              <a:solidFill>
                <a:srgbClr val="0000FF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적외선 주파수는 라디오파의 주파수보다 높지만 가시광선의 주파수보다 낮다</a:t>
            </a:r>
            <a:endParaRPr lang="en-US" altLang="ko-KR" sz="180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 - </a:t>
            </a:r>
            <a:r>
              <a:rPr lang="ko-KR" altLang="en-US" sz="1800" smtClean="0">
                <a:solidFill>
                  <a:schemeClr val="tx1"/>
                </a:solidFill>
              </a:rPr>
              <a:t>몇몇 무선 소자는 적외선 소자보다 </a:t>
            </a:r>
            <a:r>
              <a:rPr lang="ko-KR" altLang="en-US" sz="1800">
                <a:solidFill>
                  <a:schemeClr val="tx1"/>
                </a:solidFill>
              </a:rPr>
              <a:t>빈</a:t>
            </a:r>
            <a:r>
              <a:rPr lang="ko-KR" altLang="en-US" sz="1800" smtClean="0">
                <a:solidFill>
                  <a:schemeClr val="tx1"/>
                </a:solidFill>
              </a:rPr>
              <a:t>도수는 적지만</a:t>
            </a:r>
            <a:r>
              <a:rPr lang="en-US" altLang="ko-KR" sz="1800" smtClean="0">
                <a:solidFill>
                  <a:schemeClr val="tx1"/>
                </a:solidFill>
              </a:rPr>
              <a:t>,  </a:t>
            </a:r>
            <a:r>
              <a:rPr lang="ko-KR" altLang="en-US" smtClean="0">
                <a:solidFill>
                  <a:schemeClr val="tx1"/>
                </a:solidFill>
              </a:rPr>
              <a:t>가시광선에서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z="1800" smtClean="0">
                <a:solidFill>
                  <a:schemeClr val="tx1"/>
                </a:solidFill>
              </a:rPr>
              <a:t>전자기파를 송수신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일반적인 적외선 송신 변환기는 적외선 방출 다이오드</a:t>
            </a:r>
            <a:r>
              <a:rPr lang="en-US" altLang="ko-KR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IRE: Infrared-Emitting Diode</a:t>
            </a:r>
            <a:r>
              <a:rPr lang="en-US" altLang="ko-KR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소자에 변동 직류를 인가하면 적외선을 방출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전류 변동은 변조를 만들고 반도체 </a:t>
            </a:r>
            <a:r>
              <a:rPr lang="en-US" altLang="ko-KR" smtClean="0">
                <a:solidFill>
                  <a:schemeClr val="tx1"/>
                </a:solidFill>
              </a:rPr>
              <a:t>PN </a:t>
            </a:r>
            <a:r>
              <a:rPr lang="ko-KR" altLang="en-US" smtClean="0">
                <a:solidFill>
                  <a:schemeClr val="tx1"/>
                </a:solidFill>
              </a:rPr>
              <a:t>접합에 방출되는 </a:t>
            </a:r>
            <a:r>
              <a:rPr lang="ko-KR" altLang="en-US" smtClean="0">
                <a:solidFill>
                  <a:srgbClr val="0000FF"/>
                </a:solidFill>
              </a:rPr>
              <a:t>빛의 세기를 변화</a:t>
            </a:r>
            <a:r>
              <a:rPr lang="ko-KR" altLang="en-US" smtClean="0">
                <a:solidFill>
                  <a:schemeClr val="tx1"/>
                </a:solidFill>
              </a:rPr>
              <a:t>시킴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변조된 적외선 빔은 시청하려는 채널 정보와 소리의 높낮이 정보를 담고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광학 렌즈나 거울로 적외선 빔에 초점을 맞춰 수백 </a:t>
            </a:r>
            <a:r>
              <a:rPr lang="en-US" altLang="ko-KR" smtClean="0">
                <a:solidFill>
                  <a:schemeClr val="tx1"/>
                </a:solidFill>
              </a:rPr>
              <a:t>m </a:t>
            </a:r>
            <a:r>
              <a:rPr lang="ko-KR" altLang="en-US" smtClean="0">
                <a:solidFill>
                  <a:schemeClr val="tx1"/>
                </a:solidFill>
              </a:rPr>
              <a:t>상공으로 가시거리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안에서 전송하도록 빛을 진행 방향과 평행하게 한다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</p:spTree>
    <p:extLst>
      <p:ext uri="{BB962C8B-B14F-4D97-AF65-F5344CB8AC3E}">
        <p14:creationId xmlns:p14="http://schemas.microsoft.com/office/powerpoint/2010/main" val="2646654843"/>
      </p:ext>
    </p:extLst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71203"/>
            <a:ext cx="8640960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적외선 </a:t>
            </a:r>
            <a:r>
              <a:rPr lang="ko-KR" altLang="en-US">
                <a:solidFill>
                  <a:schemeClr val="tx1"/>
                </a:solidFill>
              </a:rPr>
              <a:t>수신 변환기는 </a:t>
            </a:r>
            <a:r>
              <a:rPr lang="ko-KR" altLang="en-US" smtClean="0">
                <a:solidFill>
                  <a:schemeClr val="tx1"/>
                </a:solidFill>
              </a:rPr>
              <a:t>광 다이오드 또는 광전지와 유사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송신기에서 변동하는 적외선 에너지는 수신기의 </a:t>
            </a:r>
            <a:r>
              <a:rPr lang="en-US" altLang="ko-KR" smtClean="0">
                <a:solidFill>
                  <a:schemeClr val="tx1"/>
                </a:solidFill>
              </a:rPr>
              <a:t>PN </a:t>
            </a:r>
            <a:r>
              <a:rPr lang="ko-KR" altLang="en-US" smtClean="0">
                <a:solidFill>
                  <a:schemeClr val="tx1"/>
                </a:solidFill>
              </a:rPr>
              <a:t>접합 다이오드에 충돌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수신 소자가 광 다이오드면 소자에 전류가 인가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전류는 송신기에서 적외선 빔의 신호 파형에 따라 빠르게 변화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수신 소자가 광전지면 외부 전원 없이 자체적으로 변동 전류를 생성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전류 변동은 미약하므로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증폭 후 무선 장치로 조</a:t>
            </a:r>
            <a:r>
              <a:rPr lang="ko-KR" altLang="en-US">
                <a:solidFill>
                  <a:schemeClr val="tx1"/>
                </a:solidFill>
              </a:rPr>
              <a:t>정</a:t>
            </a:r>
            <a:r>
              <a:rPr lang="ko-KR" altLang="en-US" smtClean="0">
                <a:solidFill>
                  <a:schemeClr val="tx1"/>
                </a:solidFill>
              </a:rPr>
              <a:t>되는 임의의 장치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(</a:t>
            </a:r>
            <a:r>
              <a:rPr lang="en-US" altLang="ko-KR">
                <a:solidFill>
                  <a:schemeClr val="tx1"/>
                </a:solidFill>
              </a:rPr>
              <a:t>TV </a:t>
            </a:r>
            <a:r>
              <a:rPr lang="ko-KR" altLang="en-US">
                <a:solidFill>
                  <a:schemeClr val="tx1"/>
                </a:solidFill>
              </a:rPr>
              <a:t>수상기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차고 문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오븐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안전 시스템 등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로 전송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전파 변환기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563" y="4581128"/>
            <a:ext cx="8226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+mn-ea"/>
                <a:ea typeface="+mn-ea"/>
              </a:rPr>
              <a:t>※ </a:t>
            </a:r>
            <a:r>
              <a:rPr lang="ko-KR" altLang="en-US" sz="1600" b="1" smtClean="0">
                <a:latin typeface="+mn-ea"/>
                <a:ea typeface="+mn-ea"/>
              </a:rPr>
              <a:t>하나의 </a:t>
            </a:r>
            <a:r>
              <a:rPr lang="ko-KR" altLang="en-US" sz="1600" b="1">
                <a:latin typeface="+mn-ea"/>
                <a:ea typeface="+mn-ea"/>
              </a:rPr>
              <a:t>결정체</a:t>
            </a:r>
            <a:r>
              <a:rPr lang="en-US" altLang="ko-KR" sz="1600" b="1">
                <a:latin typeface="+mn-ea"/>
                <a:ea typeface="+mn-ea"/>
              </a:rPr>
              <a:t>(</a:t>
            </a:r>
            <a:r>
              <a:rPr lang="ko-KR" altLang="en-US" sz="1600" b="1">
                <a:latin typeface="+mn-ea"/>
                <a:ea typeface="+mn-ea"/>
              </a:rPr>
              <a:t>結晶體</a:t>
            </a:r>
            <a:r>
              <a:rPr lang="en-US" altLang="ko-KR" sz="1600" b="1">
                <a:latin typeface="+mn-ea"/>
                <a:ea typeface="+mn-ea"/>
              </a:rPr>
              <a:t>)</a:t>
            </a:r>
            <a:r>
              <a:rPr lang="ko-KR" altLang="en-US" sz="1600" b="1">
                <a:latin typeface="+mn-ea"/>
                <a:ea typeface="+mn-ea"/>
              </a:rPr>
              <a:t>속에서 일부분을 </a:t>
            </a:r>
            <a:r>
              <a:rPr lang="en-US" altLang="ko-KR" sz="1600" b="1">
                <a:latin typeface="+mn-ea"/>
                <a:ea typeface="+mn-ea"/>
              </a:rPr>
              <a:t>P</a:t>
            </a:r>
            <a:r>
              <a:rPr lang="ko-KR" altLang="en-US" sz="1600" b="1">
                <a:latin typeface="+mn-ea"/>
                <a:ea typeface="+mn-ea"/>
              </a:rPr>
              <a:t>형으로</a:t>
            </a:r>
            <a:r>
              <a:rPr lang="en-US" altLang="ko-KR" sz="1600" b="1">
                <a:latin typeface="+mn-ea"/>
                <a:ea typeface="+mn-ea"/>
              </a:rPr>
              <a:t>, </a:t>
            </a:r>
            <a:r>
              <a:rPr lang="ko-KR" altLang="en-US" sz="1600" b="1">
                <a:latin typeface="+mn-ea"/>
                <a:ea typeface="+mn-ea"/>
              </a:rPr>
              <a:t>다른 일부분을 </a:t>
            </a:r>
            <a:r>
              <a:rPr lang="en-US" altLang="ko-KR" sz="1600" b="1">
                <a:latin typeface="+mn-ea"/>
                <a:ea typeface="+mn-ea"/>
              </a:rPr>
              <a:t>N</a:t>
            </a:r>
            <a:r>
              <a:rPr lang="ko-KR" altLang="en-US" sz="1600" b="1">
                <a:latin typeface="+mn-ea"/>
                <a:ea typeface="+mn-ea"/>
              </a:rPr>
              <a:t>형으로 만든 것을 </a:t>
            </a:r>
            <a:endParaRPr lang="en-US" altLang="ko-KR" sz="16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  <a:ea typeface="+mn-ea"/>
              </a:rPr>
              <a:t> </a:t>
            </a:r>
            <a:r>
              <a:rPr lang="en-US" altLang="ko-KR" sz="1600" b="1" smtClean="0">
                <a:latin typeface="+mn-ea"/>
                <a:ea typeface="+mn-ea"/>
              </a:rPr>
              <a:t>   PN </a:t>
            </a:r>
            <a:r>
              <a:rPr lang="ko-KR" altLang="en-US" sz="1600" b="1">
                <a:latin typeface="+mn-ea"/>
                <a:ea typeface="+mn-ea"/>
              </a:rPr>
              <a:t>접합</a:t>
            </a:r>
            <a:r>
              <a:rPr lang="en-US" altLang="ko-KR" sz="1600" b="1">
                <a:latin typeface="+mn-ea"/>
                <a:ea typeface="+mn-ea"/>
              </a:rPr>
              <a:t>(</a:t>
            </a:r>
            <a:r>
              <a:rPr lang="ko-KR" altLang="en-US" sz="1600" b="1">
                <a:latin typeface="+mn-ea"/>
                <a:ea typeface="+mn-ea"/>
              </a:rPr>
              <a:t>接合</a:t>
            </a:r>
            <a:r>
              <a:rPr lang="en-US" altLang="ko-KR" sz="1600" b="1" smtClean="0">
                <a:latin typeface="+mn-ea"/>
                <a:ea typeface="+mn-ea"/>
              </a:rPr>
              <a:t>)</a:t>
            </a:r>
            <a:r>
              <a:rPr lang="ko-KR" altLang="en-US" sz="1600" b="1" err="1" smtClean="0">
                <a:latin typeface="+mn-ea"/>
                <a:ea typeface="+mn-ea"/>
              </a:rPr>
              <a:t>이라고한다</a:t>
            </a:r>
            <a:r>
              <a:rPr lang="en-US" altLang="ko-KR" sz="1600" b="1">
                <a:latin typeface="+mn-ea"/>
                <a:ea typeface="+mn-ea"/>
              </a:rPr>
              <a:t>. </a:t>
            </a:r>
            <a:r>
              <a:rPr lang="en-US" altLang="ko-KR" sz="1600" b="1" smtClean="0">
                <a:latin typeface="+mn-ea"/>
                <a:ea typeface="+mn-ea"/>
              </a:rPr>
              <a:t>     PN </a:t>
            </a:r>
            <a:r>
              <a:rPr lang="ko-KR" altLang="en-US" sz="1600" b="1">
                <a:latin typeface="+mn-ea"/>
                <a:ea typeface="+mn-ea"/>
              </a:rPr>
              <a:t>접합에는 한쪽편에는 전류를 통하나 다른 쪽에는 </a:t>
            </a:r>
            <a:endParaRPr lang="en-US" altLang="ko-KR" sz="16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  <a:ea typeface="+mn-ea"/>
              </a:rPr>
              <a:t> </a:t>
            </a:r>
            <a:r>
              <a:rPr lang="en-US" altLang="ko-KR" sz="1600" b="1" smtClean="0">
                <a:latin typeface="+mn-ea"/>
                <a:ea typeface="+mn-ea"/>
              </a:rPr>
              <a:t>   </a:t>
            </a:r>
            <a:r>
              <a:rPr lang="ko-KR" altLang="en-US" sz="1600" b="1" smtClean="0">
                <a:latin typeface="+mn-ea"/>
                <a:ea typeface="+mn-ea"/>
              </a:rPr>
              <a:t>전류를 </a:t>
            </a:r>
            <a:r>
              <a:rPr lang="ko-KR" altLang="en-US" sz="1600" b="1">
                <a:latin typeface="+mn-ea"/>
                <a:ea typeface="+mn-ea"/>
              </a:rPr>
              <a:t>통하지 </a:t>
            </a:r>
            <a:r>
              <a:rPr lang="ko-KR" altLang="en-US" sz="1600" b="1" smtClean="0">
                <a:latin typeface="+mn-ea"/>
                <a:ea typeface="+mn-ea"/>
              </a:rPr>
              <a:t>않는</a:t>
            </a:r>
            <a:r>
              <a:rPr lang="en-US" altLang="ko-KR" sz="1600" b="1" smtClean="0">
                <a:latin typeface="+mn-ea"/>
                <a:ea typeface="+mn-ea"/>
              </a:rPr>
              <a:t> </a:t>
            </a:r>
            <a:r>
              <a:rPr lang="ko-KR" altLang="en-US" sz="1600" b="1" smtClean="0">
                <a:latin typeface="+mn-ea"/>
                <a:ea typeface="+mn-ea"/>
              </a:rPr>
              <a:t>정류</a:t>
            </a:r>
            <a:r>
              <a:rPr lang="en-US" altLang="ko-KR" sz="1600" b="1">
                <a:latin typeface="+mn-ea"/>
                <a:ea typeface="+mn-ea"/>
              </a:rPr>
              <a:t>(</a:t>
            </a:r>
            <a:r>
              <a:rPr lang="ko-KR" altLang="en-US" sz="1600" b="1">
                <a:latin typeface="+mn-ea"/>
                <a:ea typeface="+mn-ea"/>
              </a:rPr>
              <a:t>整流</a:t>
            </a:r>
            <a:r>
              <a:rPr lang="en-US" altLang="ko-KR" sz="1600" b="1">
                <a:latin typeface="+mn-ea"/>
                <a:ea typeface="+mn-ea"/>
              </a:rPr>
              <a:t>)</a:t>
            </a:r>
            <a:r>
              <a:rPr lang="ko-KR" altLang="en-US" sz="1600" b="1" smtClean="0">
                <a:latin typeface="+mn-ea"/>
                <a:ea typeface="+mn-ea"/>
              </a:rPr>
              <a:t>작용이 있으며</a:t>
            </a:r>
            <a:r>
              <a:rPr lang="en-US" altLang="ko-KR" sz="1600" b="1">
                <a:latin typeface="+mn-ea"/>
                <a:ea typeface="+mn-ea"/>
              </a:rPr>
              <a:t>, </a:t>
            </a:r>
            <a:r>
              <a:rPr lang="ko-KR" altLang="en-US" sz="1600" b="1">
                <a:latin typeface="+mn-ea"/>
                <a:ea typeface="+mn-ea"/>
              </a:rPr>
              <a:t>이것을 정류기</a:t>
            </a:r>
            <a:r>
              <a:rPr lang="en-US" altLang="ko-KR" sz="1600" b="1">
                <a:latin typeface="+mn-ea"/>
                <a:ea typeface="+mn-ea"/>
              </a:rPr>
              <a:t>(</a:t>
            </a:r>
            <a:r>
              <a:rPr lang="ko-KR" altLang="en-US" sz="1600" b="1">
                <a:latin typeface="+mn-ea"/>
                <a:ea typeface="+mn-ea"/>
              </a:rPr>
              <a:t>整流器</a:t>
            </a:r>
            <a:r>
              <a:rPr lang="en-US" altLang="ko-KR" sz="1600" b="1">
                <a:latin typeface="+mn-ea"/>
                <a:ea typeface="+mn-ea"/>
              </a:rPr>
              <a:t>)</a:t>
            </a:r>
            <a:r>
              <a:rPr lang="ko-KR" altLang="en-US" sz="1600" b="1">
                <a:latin typeface="+mn-ea"/>
                <a:ea typeface="+mn-ea"/>
              </a:rPr>
              <a:t>로 사용한 것이 </a:t>
            </a:r>
            <a:endParaRPr lang="en-US" altLang="ko-KR" sz="16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  <a:ea typeface="+mn-ea"/>
              </a:rPr>
              <a:t> </a:t>
            </a:r>
            <a:r>
              <a:rPr lang="en-US" altLang="ko-KR" sz="1600" b="1" smtClean="0">
                <a:latin typeface="+mn-ea"/>
                <a:ea typeface="+mn-ea"/>
              </a:rPr>
              <a:t>   </a:t>
            </a:r>
            <a:r>
              <a:rPr lang="ko-KR" altLang="en-US" sz="1600" b="1" smtClean="0">
                <a:latin typeface="+mn-ea"/>
                <a:ea typeface="+mn-ea"/>
              </a:rPr>
              <a:t>게르마늄 다이오드나</a:t>
            </a:r>
            <a:r>
              <a:rPr lang="en-US" altLang="ko-KR" sz="1600" b="1" smtClean="0">
                <a:latin typeface="+mn-ea"/>
                <a:ea typeface="+mn-ea"/>
              </a:rPr>
              <a:t> </a:t>
            </a:r>
            <a:r>
              <a:rPr lang="ko-KR" altLang="en-US" sz="1600" b="1" smtClean="0">
                <a:latin typeface="+mn-ea"/>
                <a:ea typeface="+mn-ea"/>
              </a:rPr>
              <a:t>실리콘 정류기이다</a:t>
            </a:r>
            <a:r>
              <a:rPr lang="en-US" altLang="ko-KR" sz="1600" b="1" smtClean="0">
                <a:latin typeface="+mn-ea"/>
                <a:ea typeface="+mn-ea"/>
              </a:rPr>
              <a:t>.</a:t>
            </a:r>
            <a:endParaRPr lang="ko-KR" altLang="en-US" sz="16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621912"/>
      </p:ext>
    </p:extLst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46820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변위 변환기</a:t>
            </a:r>
            <a:endParaRPr lang="ko-KR" altLang="en-US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이동한 각도나 거리 또는 떨어진 두 점 사이의 </a:t>
            </a:r>
            <a:r>
              <a:rPr lang="ko-KR" altLang="en-US" smtClean="0">
                <a:solidFill>
                  <a:srgbClr val="0000FF"/>
                </a:solidFill>
              </a:rPr>
              <a:t>각도나 거리를 측정</a:t>
            </a:r>
            <a:endParaRPr lang="en-US" altLang="ko-KR" smtClean="0">
              <a:solidFill>
                <a:srgbClr val="0000FF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반대로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특정 거리나 각도를 초과하여 움직임으로써 신호를 변환할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선형 </a:t>
            </a:r>
            <a:r>
              <a:rPr lang="ko-KR" altLang="en-US">
                <a:solidFill>
                  <a:schemeClr val="tx1"/>
                </a:solidFill>
              </a:rPr>
              <a:t>변위 변환기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(linear displacement transducer)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직선의 </a:t>
            </a:r>
            <a:r>
              <a:rPr lang="ko-KR" altLang="en-US">
                <a:solidFill>
                  <a:schemeClr val="tx1"/>
                </a:solidFill>
              </a:rPr>
              <a:t>움직임을 측정하거나 </a:t>
            </a:r>
            <a:r>
              <a:rPr lang="ko-KR" altLang="en-US" smtClean="0">
                <a:solidFill>
                  <a:schemeClr val="tx1"/>
                </a:solidFill>
              </a:rPr>
              <a:t>생성하는 장치</a:t>
            </a:r>
            <a:endParaRPr lang="ko-KR" altLang="en-US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각 변위 변환기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(angular displacement transducer)</a:t>
            </a:r>
            <a:endParaRPr lang="ko-KR" altLang="en-US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각도를 </a:t>
            </a:r>
            <a:r>
              <a:rPr lang="ko-KR" altLang="en-US">
                <a:solidFill>
                  <a:schemeClr val="tx1"/>
                </a:solidFill>
              </a:rPr>
              <a:t>통해 움직임을 측정하거나 </a:t>
            </a:r>
            <a:r>
              <a:rPr lang="ko-KR" altLang="en-US" smtClean="0">
                <a:solidFill>
                  <a:schemeClr val="tx1"/>
                </a:solidFill>
              </a:rPr>
              <a:t>생성</a:t>
            </a: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displacement transducer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331313"/>
      </p:ext>
    </p:extLst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4"/>
            <a:ext cx="8712968" cy="56600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지시 </a:t>
            </a:r>
            <a:r>
              <a:rPr lang="ko-KR" altLang="en-US"/>
              <a:t>및 제어 장치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조이스틱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(joystick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en-US" altLang="ko-KR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차원의 변화량을 제어하는 장치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사용자가 조작할 수 있는 레버가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레버는 손으로 상하좌우로 움직일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일부는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차원으로 제어하기 위해 회전도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컴퓨터 게임을 하거나 컴퓨터에 좌표를 입력할 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무선으로 로봇을 조정할 때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마우스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(mouse)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개인용 컴퓨터에 일반적으로 사용되는 주변 장치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평면위에서 </a:t>
            </a:r>
            <a:r>
              <a:rPr lang="ko-KR" altLang="en-US">
                <a:solidFill>
                  <a:schemeClr val="tx1"/>
                </a:solidFill>
              </a:rPr>
              <a:t>마우스를 움직이면 디스플레이 화면에 커서나 화살표가 움직임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상단의 </a:t>
            </a:r>
            <a:r>
              <a:rPr lang="ko-KR" altLang="en-US">
                <a:solidFill>
                  <a:schemeClr val="tx1"/>
                </a:solidFill>
              </a:rPr>
              <a:t>누름 버튼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(pushbutton)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스위치는 커서나 화살표가 가리키는 기능을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컴퓨터가 </a:t>
            </a:r>
            <a:r>
              <a:rPr lang="ko-KR" altLang="en-US">
                <a:solidFill>
                  <a:schemeClr val="tx1"/>
                </a:solidFill>
              </a:rPr>
              <a:t>실행하게 </a:t>
            </a:r>
            <a:r>
              <a:rPr lang="ko-KR" altLang="en-US" smtClean="0">
                <a:solidFill>
                  <a:schemeClr val="tx1"/>
                </a:solidFill>
              </a:rPr>
              <a:t>한다</a:t>
            </a:r>
            <a:r>
              <a:rPr lang="en-US" altLang="ko-KR" smtClean="0">
                <a:solidFill>
                  <a:schemeClr val="tx1"/>
                </a:solidFill>
              </a:rPr>
              <a:t>. ( </a:t>
            </a:r>
            <a:r>
              <a:rPr lang="ko-KR" altLang="en-US" smtClean="0">
                <a:solidFill>
                  <a:schemeClr val="tx1"/>
                </a:solidFill>
              </a:rPr>
              <a:t>이를 </a:t>
            </a:r>
            <a:r>
              <a:rPr lang="ko-KR" altLang="en-US">
                <a:solidFill>
                  <a:schemeClr val="tx1"/>
                </a:solidFill>
              </a:rPr>
              <a:t>클릭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(click)</a:t>
            </a:r>
            <a:r>
              <a:rPr lang="ko-KR" altLang="en-US">
                <a:solidFill>
                  <a:schemeClr val="tx1"/>
                </a:solidFill>
                <a:latin typeface="Comic Sans MS" pitchFamily="66" charset="0"/>
              </a:rPr>
              <a:t>이라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한다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endParaRPr lang="en-US" altLang="ko-KR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 </a:t>
            </a: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( displacement transducer )</a:t>
            </a:r>
            <a:endParaRPr lang="ko-KR" altLang="en-US" sz="2400" b="1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146534"/>
      </p:ext>
    </p:extLst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86644"/>
            <a:ext cx="8712968" cy="5616624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트랙볼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(trackball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뒤집어진 마우스나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레버 없는 </a:t>
            </a:r>
            <a:r>
              <a:rPr lang="en-US" altLang="ko-KR" smtClean="0">
                <a:solidFill>
                  <a:schemeClr val="tx1"/>
                </a:solidFill>
              </a:rPr>
              <a:t>2</a:t>
            </a:r>
            <a:r>
              <a:rPr lang="ko-KR" altLang="en-US" smtClean="0">
                <a:solidFill>
                  <a:schemeClr val="tx1"/>
                </a:solidFill>
              </a:rPr>
              <a:t>차원 조이스틱과 유사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검지손가락으로 볼 베어링을 움직여 디스플레이 장치에 보이는 커서를 수직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및  수평으로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컴퓨터 키보나 트랙볼의 누름 버튼 스위치로 </a:t>
            </a:r>
            <a:r>
              <a:rPr lang="ko-KR" altLang="en-US">
                <a:solidFill>
                  <a:schemeClr val="tx1"/>
                </a:solidFill>
              </a:rPr>
              <a:t>기</a:t>
            </a:r>
            <a:r>
              <a:rPr lang="ko-KR" altLang="en-US" smtClean="0">
                <a:solidFill>
                  <a:schemeClr val="tx1"/>
                </a:solidFill>
              </a:rPr>
              <a:t>능을 실행</a:t>
            </a:r>
            <a:endParaRPr lang="en-US" altLang="ko-KR" sz="80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소거헤드 포인터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eraser-head pointer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en-US" altLang="ko-KR" smtClean="0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약 </a:t>
            </a:r>
            <a:r>
              <a:rPr lang="en-US" altLang="ko-KR" smtClean="0">
                <a:solidFill>
                  <a:schemeClr val="tx1"/>
                </a:solidFill>
              </a:rPr>
              <a:t>5mm </a:t>
            </a:r>
            <a:r>
              <a:rPr lang="ko-KR" altLang="en-US" smtClean="0">
                <a:solidFill>
                  <a:schemeClr val="tx1"/>
                </a:solidFill>
              </a:rPr>
              <a:t>직경의 고무버튼으로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보통 키보드 중앙에 위</a:t>
            </a:r>
            <a:r>
              <a:rPr lang="ko-KR" altLang="en-US">
                <a:solidFill>
                  <a:schemeClr val="tx1"/>
                </a:solidFill>
              </a:rPr>
              <a:t>치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버튼 위에 손가락을 올려 움직이면 화면에 보이는 커서가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키보드의 버튼 스위치로 클릭</a:t>
            </a:r>
            <a:endParaRPr lang="en-US" altLang="ko-KR" sz="800"/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터치 패드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(touch pad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en-US" altLang="ko-KR" smtClean="0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명함 크기만 한 민감하게 반응하는 </a:t>
            </a:r>
            <a:r>
              <a:rPr lang="ko-KR" altLang="en-US" smtClean="0">
                <a:solidFill>
                  <a:schemeClr val="tx1"/>
                </a:solidFill>
              </a:rPr>
              <a:t>판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판위에 검지 손가락을 올려 움직이면 화면에 보이는 커서나 화살표가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트랙볼이나 소거헤드 포인터처럼 클릭하여 실행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3752691066"/>
      </p:ext>
    </p:extLst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4"/>
            <a:ext cx="8712968" cy="57320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전동기</a:t>
            </a:r>
            <a:r>
              <a:rPr lang="en-US" altLang="ko-KR">
                <a:latin typeface="Comic Sans MS" pitchFamily="66" charset="0"/>
              </a:rPr>
              <a:t>(electric motor)</a:t>
            </a:r>
            <a:endParaRPr lang="ko-KR" altLang="en-US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전기 에너지를 </a:t>
            </a:r>
            <a:r>
              <a:rPr lang="ko-KR" altLang="en-US">
                <a:solidFill>
                  <a:schemeClr val="tx1"/>
                </a:solidFill>
              </a:rPr>
              <a:t>각을 가진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어떤 경우는 선형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>
                <a:solidFill>
                  <a:schemeClr val="tx1"/>
                </a:solidFill>
              </a:rPr>
              <a:t>기계적 에너지로 전환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모터는 교류와 </a:t>
            </a:r>
            <a:r>
              <a:rPr lang="ko-KR" altLang="en-US">
                <a:solidFill>
                  <a:schemeClr val="tx1"/>
                </a:solidFill>
              </a:rPr>
              <a:t>직류에서 </a:t>
            </a:r>
            <a:r>
              <a:rPr lang="ko-KR" altLang="en-US" smtClean="0">
                <a:solidFill>
                  <a:schemeClr val="tx1"/>
                </a:solidFill>
              </a:rPr>
              <a:t>동작하고 초소형 로봇에 </a:t>
            </a:r>
            <a:r>
              <a:rPr lang="ko-KR" altLang="en-US">
                <a:solidFill>
                  <a:schemeClr val="tx1"/>
                </a:solidFill>
              </a:rPr>
              <a:t>사용하는 </a:t>
            </a:r>
            <a:r>
              <a:rPr lang="ko-KR" altLang="en-US" smtClean="0">
                <a:solidFill>
                  <a:schemeClr val="tx1"/>
                </a:solidFill>
              </a:rPr>
              <a:t>장치에서부터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열차를 움직이는 큰 장치까지 다양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교류로 동작하도록 </a:t>
            </a:r>
            <a:r>
              <a:rPr lang="ko-KR" altLang="en-US">
                <a:solidFill>
                  <a:schemeClr val="tx1"/>
                </a:solidFill>
              </a:rPr>
              <a:t>설계된 모터에는 </a:t>
            </a:r>
            <a:r>
              <a:rPr lang="ko-KR" altLang="en-US" smtClean="0">
                <a:solidFill>
                  <a:schemeClr val="tx1"/>
                </a:solidFill>
              </a:rPr>
              <a:t>정류자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mic Sans MS" pitchFamily="66" charset="0"/>
              </a:rPr>
              <a:t>commutator)</a:t>
            </a:r>
            <a:r>
              <a:rPr lang="ko-KR" altLang="en-US">
                <a:solidFill>
                  <a:schemeClr val="tx1"/>
                </a:solidFill>
              </a:rPr>
              <a:t>가 </a:t>
            </a:r>
            <a:r>
              <a:rPr lang="ko-KR" altLang="en-US" smtClean="0">
                <a:solidFill>
                  <a:schemeClr val="tx1"/>
                </a:solidFill>
              </a:rPr>
              <a:t>없다</a:t>
            </a:r>
            <a:endParaRPr lang="ko-KR" altLang="en-US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대신 전류를 바꿔 항상 극성을 알맞게 유지하고 축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shaft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고정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(lock up)</a:t>
            </a:r>
            <a:r>
              <a:rPr lang="ko-KR" altLang="en-US" smtClean="0">
                <a:solidFill>
                  <a:schemeClr val="tx1"/>
                </a:solidFill>
              </a:rPr>
              <a:t>되지 않는다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교류 </a:t>
            </a:r>
            <a:r>
              <a:rPr lang="ko-KR" altLang="en-US">
                <a:solidFill>
                  <a:schemeClr val="tx1"/>
                </a:solidFill>
              </a:rPr>
              <a:t>모터의 회전 속도는 인가된 교류 주파수에 </a:t>
            </a:r>
            <a:r>
              <a:rPr lang="ko-KR" altLang="en-US" smtClean="0">
                <a:solidFill>
                  <a:schemeClr val="tx1"/>
                </a:solidFill>
              </a:rPr>
              <a:t>따라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변</a:t>
            </a:r>
            <a:r>
              <a:rPr lang="ko-KR" altLang="en-US">
                <a:solidFill>
                  <a:schemeClr val="tx1"/>
                </a:solidFill>
              </a:rPr>
              <a:t>함</a:t>
            </a: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예</a:t>
            </a:r>
            <a:r>
              <a:rPr lang="en-US" altLang="ko-KR" smtClean="0">
                <a:solidFill>
                  <a:schemeClr val="tx1"/>
                </a:solidFill>
              </a:rPr>
              <a:t>)60Hz </a:t>
            </a:r>
            <a:r>
              <a:rPr lang="ko-KR" altLang="en-US">
                <a:solidFill>
                  <a:schemeClr val="tx1"/>
                </a:solidFill>
              </a:rPr>
              <a:t>교류에서 회전 속도는 초당 </a:t>
            </a:r>
            <a:r>
              <a:rPr lang="en-US" altLang="ko-KR">
                <a:solidFill>
                  <a:schemeClr val="tx1"/>
                </a:solidFill>
              </a:rPr>
              <a:t>60</a:t>
            </a:r>
            <a:r>
              <a:rPr lang="ko-KR" altLang="en-US">
                <a:solidFill>
                  <a:schemeClr val="tx1"/>
                </a:solidFill>
              </a:rPr>
              <a:t>회전</a:t>
            </a:r>
            <a:r>
              <a:rPr lang="en-US" altLang="ko-KR">
                <a:solidFill>
                  <a:schemeClr val="tx1"/>
                </a:solidFill>
              </a:rPr>
              <a:t>(60rps) </a:t>
            </a:r>
            <a:r>
              <a:rPr lang="ko-KR" altLang="en-US">
                <a:solidFill>
                  <a:schemeClr val="tx1"/>
                </a:solidFill>
              </a:rPr>
              <a:t>또는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분당 </a:t>
            </a:r>
            <a:r>
              <a:rPr lang="en-US" altLang="ko-KR" smtClean="0">
                <a:solidFill>
                  <a:schemeClr val="tx1"/>
                </a:solidFill>
              </a:rPr>
              <a:t>3,600</a:t>
            </a:r>
            <a:r>
              <a:rPr lang="ko-KR" altLang="en-US">
                <a:solidFill>
                  <a:schemeClr val="tx1"/>
                </a:solidFill>
              </a:rPr>
              <a:t>회전</a:t>
            </a:r>
            <a:r>
              <a:rPr lang="en-US" altLang="ko-KR">
                <a:solidFill>
                  <a:schemeClr val="tx1"/>
                </a:solidFill>
              </a:rPr>
              <a:t>(3600rpm)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부하를 모터에 연결하면 </a:t>
            </a:r>
            <a:r>
              <a:rPr lang="ko-KR" altLang="en-US">
                <a:solidFill>
                  <a:schemeClr val="tx1"/>
                </a:solidFill>
              </a:rPr>
              <a:t>축을 회전시키는 데 필요한 회전력은 </a:t>
            </a:r>
            <a:r>
              <a:rPr lang="ko-KR" altLang="en-US" smtClean="0">
                <a:solidFill>
                  <a:schemeClr val="tx1"/>
                </a:solidFill>
              </a:rPr>
              <a:t>커지고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모터는 커진 만큼의 전력을 전원에서 끌어옴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479179292"/>
      </p:ext>
    </p:extLst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4"/>
            <a:ext cx="8712968" cy="57320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직류 전동기 와 교류 전동기 </a:t>
            </a:r>
            <a:r>
              <a:rPr lang="ko-KR" altLang="en-US" smtClean="0"/>
              <a:t>비교</a:t>
            </a:r>
            <a:endParaRPr lang="en-US" altLang="ko-KR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800" b="1" smtClean="0">
                <a:latin typeface="+mn-ea"/>
                <a:ea typeface="+mn-ea"/>
              </a:rPr>
              <a:t>직류전동기 </a:t>
            </a:r>
            <a:r>
              <a:rPr lang="en-US" altLang="ko-KR" sz="1800" b="1" smtClean="0">
                <a:latin typeface="+mn-ea"/>
                <a:ea typeface="+mn-ea"/>
              </a:rPr>
              <a:t>: </a:t>
            </a:r>
            <a:r>
              <a:rPr lang="ko-KR" altLang="en-US" sz="1800" b="1" smtClean="0">
                <a:latin typeface="+mn-ea"/>
                <a:ea typeface="+mn-ea"/>
              </a:rPr>
              <a:t>고정자에 </a:t>
            </a:r>
            <a:r>
              <a:rPr lang="ko-KR" altLang="en-US" sz="1800" b="1">
                <a:latin typeface="+mn-ea"/>
                <a:ea typeface="+mn-ea"/>
              </a:rPr>
              <a:t>일정한 전류가 가해져 발생하는 자장 또는 영구자석에 </a:t>
            </a:r>
            <a:endParaRPr lang="en-US" altLang="ko-KR" sz="1800" b="1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 </a:t>
            </a:r>
            <a:r>
              <a:rPr lang="ko-KR" altLang="en-US" sz="1800" b="1" smtClean="0">
                <a:latin typeface="+mn-ea"/>
                <a:ea typeface="+mn-ea"/>
              </a:rPr>
              <a:t>의해서 </a:t>
            </a:r>
            <a:r>
              <a:rPr lang="ko-KR" altLang="en-US" sz="1800" b="1">
                <a:latin typeface="+mn-ea"/>
                <a:ea typeface="+mn-ea"/>
              </a:rPr>
              <a:t>발생하는 자장내에서 회전자의 코일이 받는 힘에 의해서 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 </a:t>
            </a:r>
            <a:r>
              <a:rPr lang="ko-KR" altLang="en-US" sz="1800" b="1" smtClean="0">
                <a:latin typeface="+mn-ea"/>
                <a:ea typeface="+mn-ea"/>
              </a:rPr>
              <a:t>회전</a:t>
            </a:r>
            <a:r>
              <a:rPr lang="en-US" altLang="ko-KR" sz="1800" b="1" smtClean="0">
                <a:latin typeface="+mn-ea"/>
                <a:ea typeface="+mn-ea"/>
              </a:rPr>
              <a:t>.    </a:t>
            </a:r>
            <a:r>
              <a:rPr lang="ko-KR" altLang="en-US" sz="1800" b="1" smtClean="0">
                <a:latin typeface="+mn-ea"/>
                <a:ea typeface="+mn-ea"/>
              </a:rPr>
              <a:t>이때 </a:t>
            </a:r>
            <a:r>
              <a:rPr lang="ko-KR" altLang="en-US" sz="1800" b="1">
                <a:latin typeface="+mn-ea"/>
                <a:ea typeface="+mn-ea"/>
              </a:rPr>
              <a:t>정류자를 이용하여 회전자가 회전하더라도 코일에 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 </a:t>
            </a:r>
            <a:r>
              <a:rPr lang="ko-KR" altLang="en-US" sz="1800" b="1" smtClean="0">
                <a:latin typeface="+mn-ea"/>
                <a:ea typeface="+mn-ea"/>
              </a:rPr>
              <a:t>흐르는 </a:t>
            </a:r>
            <a:r>
              <a:rPr lang="ko-KR" altLang="en-US" sz="1800" b="1">
                <a:solidFill>
                  <a:srgbClr val="FF0000"/>
                </a:solidFill>
                <a:latin typeface="+mn-ea"/>
                <a:ea typeface="+mn-ea"/>
              </a:rPr>
              <a:t>전류의 방향을 바꾸어 </a:t>
            </a:r>
            <a:r>
              <a:rPr lang="ko-KR" altLang="en-US" sz="1800" b="1">
                <a:latin typeface="+mn-ea"/>
                <a:ea typeface="+mn-ea"/>
              </a:rPr>
              <a:t>주어 항상 일정한 방향으로 </a:t>
            </a:r>
            <a:r>
              <a:rPr lang="ko-KR" altLang="en-US" sz="1800" b="1" smtClean="0">
                <a:latin typeface="+mn-ea"/>
                <a:ea typeface="+mn-ea"/>
              </a:rPr>
              <a:t>회전력이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</a:t>
            </a:r>
            <a:r>
              <a:rPr lang="ko-KR" altLang="en-US" sz="1800" b="1" smtClean="0">
                <a:latin typeface="+mn-ea"/>
                <a:ea typeface="+mn-ea"/>
              </a:rPr>
              <a:t> 발생</a:t>
            </a:r>
            <a:r>
              <a:rPr lang="en-US" altLang="ko-KR" sz="1800" b="1" smtClean="0">
                <a:latin typeface="+mn-ea"/>
                <a:ea typeface="+mn-ea"/>
              </a:rPr>
              <a:t>.     </a:t>
            </a:r>
            <a:r>
              <a:rPr lang="ko-KR" altLang="en-US" sz="1800" b="1" smtClean="0">
                <a:latin typeface="+mn-ea"/>
                <a:ea typeface="+mn-ea"/>
              </a:rPr>
              <a:t>직류전동기의 </a:t>
            </a:r>
            <a:r>
              <a:rPr lang="ko-KR" altLang="en-US" sz="1800" b="1">
                <a:solidFill>
                  <a:srgbClr val="FF0000"/>
                </a:solidFill>
                <a:latin typeface="+mn-ea"/>
                <a:ea typeface="+mn-ea"/>
              </a:rPr>
              <a:t>회전력은 전류에 비례</a:t>
            </a:r>
            <a:r>
              <a:rPr lang="ko-KR" altLang="en-US" sz="1800" b="1">
                <a:latin typeface="+mn-ea"/>
                <a:ea typeface="+mn-ea"/>
              </a:rPr>
              <a:t>하고 </a:t>
            </a:r>
            <a:r>
              <a:rPr lang="ko-KR" altLang="en-US" sz="1800" b="1">
                <a:solidFill>
                  <a:srgbClr val="FF0000"/>
                </a:solidFill>
                <a:latin typeface="+mn-ea"/>
                <a:ea typeface="+mn-ea"/>
              </a:rPr>
              <a:t>회전속도는 </a:t>
            </a:r>
            <a:endParaRPr lang="en-US" altLang="ko-KR" sz="1800" b="1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smtClean="0">
                <a:solidFill>
                  <a:srgbClr val="FF0000"/>
                </a:solidFill>
                <a:latin typeface="+mn-ea"/>
              </a:rPr>
              <a:t>                     </a:t>
            </a:r>
            <a:r>
              <a:rPr lang="ko-KR" altLang="en-US" sz="1800" b="1" smtClean="0">
                <a:solidFill>
                  <a:srgbClr val="FF0000"/>
                </a:solidFill>
                <a:latin typeface="+mn-ea"/>
                <a:ea typeface="+mn-ea"/>
              </a:rPr>
              <a:t>전압에</a:t>
            </a:r>
            <a:r>
              <a:rPr lang="ko-KR" altLang="en-US" sz="1800" b="1" smtClean="0">
                <a:latin typeface="+mn-ea"/>
                <a:ea typeface="+mn-ea"/>
              </a:rPr>
              <a:t> </a:t>
            </a:r>
            <a:r>
              <a:rPr lang="ko-KR" altLang="en-US" sz="1800" b="1">
                <a:solidFill>
                  <a:srgbClr val="FF0000"/>
                </a:solidFill>
                <a:latin typeface="+mn-ea"/>
                <a:ea typeface="+mn-ea"/>
              </a:rPr>
              <a:t>비례</a:t>
            </a:r>
            <a:r>
              <a:rPr lang="ko-KR" altLang="en-US" sz="1800" b="1">
                <a:latin typeface="+mn-ea"/>
                <a:ea typeface="+mn-ea"/>
              </a:rPr>
              <a:t>하는 특징</a:t>
            </a:r>
            <a:r>
              <a:rPr lang="en-US" altLang="ko-KR" sz="1800" b="1">
                <a:latin typeface="+mn-ea"/>
                <a:ea typeface="+mn-ea"/>
              </a:rPr>
              <a:t>. </a:t>
            </a:r>
            <a:r>
              <a:rPr lang="en-US" altLang="ko-KR" sz="1800" b="1">
                <a:latin typeface="+mn-ea"/>
              </a:rPr>
              <a:t>(</a:t>
            </a:r>
            <a:r>
              <a:rPr lang="ko-KR" altLang="en-US" sz="1800" b="1">
                <a:latin typeface="+mn-ea"/>
              </a:rPr>
              <a:t>소형 장난감이나 청소기에 사용</a:t>
            </a:r>
            <a:r>
              <a:rPr lang="en-US" altLang="ko-KR" sz="1800" b="1" smtClean="0">
                <a:latin typeface="+mn-ea"/>
              </a:rPr>
              <a:t>).</a:t>
            </a:r>
            <a:endParaRPr lang="en-US" altLang="ko-KR" sz="18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800" b="1" smtClean="0">
                <a:latin typeface="+mn-ea"/>
                <a:ea typeface="+mn-ea"/>
              </a:rPr>
              <a:t>교류전동기 </a:t>
            </a:r>
            <a:r>
              <a:rPr lang="en-US" altLang="ko-KR" sz="1800" b="1" smtClean="0">
                <a:latin typeface="+mn-ea"/>
                <a:ea typeface="+mn-ea"/>
              </a:rPr>
              <a:t>: </a:t>
            </a:r>
            <a:r>
              <a:rPr lang="ko-KR" altLang="en-US" sz="1800" b="1" smtClean="0">
                <a:latin typeface="+mn-ea"/>
                <a:ea typeface="+mn-ea"/>
              </a:rPr>
              <a:t>보통 </a:t>
            </a:r>
            <a:r>
              <a:rPr lang="ko-KR" altLang="en-US" sz="1800" b="1">
                <a:solidFill>
                  <a:srgbClr val="0000FF"/>
                </a:solidFill>
                <a:latin typeface="+mn-ea"/>
                <a:ea typeface="+mn-ea"/>
              </a:rPr>
              <a:t>유도전동기</a:t>
            </a:r>
            <a:r>
              <a:rPr lang="ko-KR" altLang="en-US" sz="1800" b="1">
                <a:latin typeface="+mn-ea"/>
                <a:ea typeface="+mn-ea"/>
              </a:rPr>
              <a:t>라고도 </a:t>
            </a:r>
            <a:r>
              <a:rPr lang="ko-KR" altLang="en-US" sz="1800" b="1" smtClean="0">
                <a:latin typeface="+mn-ea"/>
                <a:ea typeface="+mn-ea"/>
              </a:rPr>
              <a:t>함</a:t>
            </a:r>
            <a:r>
              <a:rPr lang="en-US" altLang="ko-KR" sz="1800" b="1" smtClean="0">
                <a:latin typeface="+mn-ea"/>
                <a:ea typeface="+mn-ea"/>
              </a:rPr>
              <a:t>.    </a:t>
            </a:r>
            <a:r>
              <a:rPr lang="ko-KR" altLang="en-US" sz="1800" b="1" smtClean="0">
                <a:latin typeface="+mn-ea"/>
                <a:ea typeface="+mn-ea"/>
              </a:rPr>
              <a:t>고정자 </a:t>
            </a:r>
            <a:r>
              <a:rPr lang="ko-KR" altLang="en-US" sz="1800" b="1">
                <a:latin typeface="+mn-ea"/>
                <a:ea typeface="+mn-ea"/>
              </a:rPr>
              <a:t>권선에 교류</a:t>
            </a:r>
            <a:r>
              <a:rPr lang="en-US" altLang="ko-KR" sz="1800" b="1">
                <a:latin typeface="+mn-ea"/>
                <a:ea typeface="+mn-ea"/>
              </a:rPr>
              <a:t>(</a:t>
            </a:r>
            <a:r>
              <a:rPr lang="ko-KR" altLang="en-US" sz="1800" b="1">
                <a:latin typeface="+mn-ea"/>
                <a:ea typeface="+mn-ea"/>
              </a:rPr>
              <a:t>보통 </a:t>
            </a:r>
            <a:r>
              <a:rPr lang="en-US" altLang="ko-KR" sz="1800" b="1">
                <a:latin typeface="+mn-ea"/>
                <a:ea typeface="+mn-ea"/>
              </a:rPr>
              <a:t>60Hz, 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 1</a:t>
            </a:r>
            <a:r>
              <a:rPr lang="ko-KR" altLang="en-US" sz="1800" b="1">
                <a:latin typeface="+mn-ea"/>
                <a:ea typeface="+mn-ea"/>
              </a:rPr>
              <a:t>초에 극성이 </a:t>
            </a:r>
            <a:r>
              <a:rPr lang="en-US" altLang="ko-KR" sz="1800" b="1">
                <a:latin typeface="+mn-ea"/>
                <a:ea typeface="+mn-ea"/>
              </a:rPr>
              <a:t>60</a:t>
            </a:r>
            <a:r>
              <a:rPr lang="ko-KR" altLang="en-US" sz="1800" b="1">
                <a:latin typeface="+mn-ea"/>
                <a:ea typeface="+mn-ea"/>
              </a:rPr>
              <a:t>번 바뀜</a:t>
            </a:r>
            <a:r>
              <a:rPr lang="en-US" altLang="ko-KR" sz="1800" b="1">
                <a:latin typeface="+mn-ea"/>
                <a:ea typeface="+mn-ea"/>
              </a:rPr>
              <a:t>.)</a:t>
            </a:r>
            <a:r>
              <a:rPr lang="ko-KR" altLang="en-US" sz="1800" b="1">
                <a:latin typeface="+mn-ea"/>
                <a:ea typeface="+mn-ea"/>
              </a:rPr>
              <a:t>를 흘려주면 이때 발생하는 자장의 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 </a:t>
            </a:r>
            <a:r>
              <a:rPr lang="ko-KR" altLang="en-US" sz="1800" b="1" smtClean="0">
                <a:latin typeface="+mn-ea"/>
                <a:ea typeface="+mn-ea"/>
              </a:rPr>
              <a:t>변화에 </a:t>
            </a:r>
            <a:r>
              <a:rPr lang="ko-KR" altLang="en-US" sz="1800" b="1">
                <a:latin typeface="+mn-ea"/>
                <a:ea typeface="+mn-ea"/>
              </a:rPr>
              <a:t>의하여</a:t>
            </a:r>
            <a:r>
              <a:rPr lang="en-US" altLang="ko-KR" sz="1800" b="1">
                <a:latin typeface="+mn-ea"/>
                <a:ea typeface="+mn-ea"/>
              </a:rPr>
              <a:t>(</a:t>
            </a:r>
            <a:r>
              <a:rPr lang="ko-KR" altLang="en-US" sz="1800" b="1">
                <a:latin typeface="+mn-ea"/>
                <a:ea typeface="+mn-ea"/>
              </a:rPr>
              <a:t>전자유도에 의하여</a:t>
            </a:r>
            <a:r>
              <a:rPr lang="en-US" altLang="ko-KR" sz="1800" b="1">
                <a:latin typeface="+mn-ea"/>
                <a:ea typeface="+mn-ea"/>
              </a:rPr>
              <a:t>) </a:t>
            </a:r>
            <a:r>
              <a:rPr lang="ko-KR" altLang="en-US" sz="1800" b="1" err="1">
                <a:latin typeface="+mn-ea"/>
                <a:ea typeface="+mn-ea"/>
              </a:rPr>
              <a:t>회전자에 전류가 </a:t>
            </a:r>
            <a:r>
              <a:rPr lang="ko-KR" altLang="en-US" sz="1800" b="1" smtClean="0">
                <a:latin typeface="+mn-ea"/>
                <a:ea typeface="+mn-ea"/>
              </a:rPr>
              <a:t>유도되어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 </a:t>
            </a:r>
            <a:r>
              <a:rPr lang="ko-KR" altLang="en-US" sz="1800" b="1" smtClean="0">
                <a:latin typeface="+mn-ea"/>
                <a:ea typeface="+mn-ea"/>
              </a:rPr>
              <a:t>회전력이 발생</a:t>
            </a:r>
            <a:r>
              <a:rPr lang="en-US" altLang="ko-KR" sz="1800" b="1" smtClean="0">
                <a:latin typeface="+mn-ea"/>
                <a:ea typeface="+mn-ea"/>
              </a:rPr>
              <a:t>.    </a:t>
            </a:r>
            <a:r>
              <a:rPr lang="ko-KR" altLang="en-US" sz="1800" b="1" smtClean="0">
                <a:latin typeface="+mn-ea"/>
                <a:ea typeface="+mn-ea"/>
              </a:rPr>
              <a:t>용량이 </a:t>
            </a:r>
            <a:r>
              <a:rPr lang="ko-KR" altLang="en-US" sz="1800" b="1">
                <a:latin typeface="+mn-ea"/>
                <a:ea typeface="+mn-ea"/>
              </a:rPr>
              <a:t>수십</a:t>
            </a:r>
            <a:r>
              <a:rPr lang="en-US" altLang="ko-KR" sz="1800" b="1">
                <a:latin typeface="+mn-ea"/>
                <a:ea typeface="+mn-ea"/>
              </a:rPr>
              <a:t>W</a:t>
            </a:r>
            <a:r>
              <a:rPr lang="ko-KR" altLang="en-US" sz="1800" b="1">
                <a:latin typeface="+mn-ea"/>
                <a:ea typeface="+mn-ea"/>
              </a:rPr>
              <a:t>의 소형부터 </a:t>
            </a:r>
            <a:r>
              <a:rPr lang="ko-KR" altLang="en-US" sz="1800" b="1" smtClean="0">
                <a:latin typeface="+mn-ea"/>
                <a:ea typeface="+mn-ea"/>
              </a:rPr>
              <a:t>수천</a:t>
            </a:r>
            <a:r>
              <a:rPr lang="en-US" altLang="ko-KR" sz="1800" b="1" smtClean="0">
                <a:latin typeface="+mn-ea"/>
                <a:ea typeface="+mn-ea"/>
              </a:rPr>
              <a:t>Kw</a:t>
            </a:r>
            <a:r>
              <a:rPr lang="ko-KR" altLang="en-US" sz="1800" b="1">
                <a:latin typeface="+mn-ea"/>
                <a:ea typeface="+mn-ea"/>
              </a:rPr>
              <a:t>에 </a:t>
            </a:r>
            <a:r>
              <a:rPr lang="ko-KR" altLang="en-US" sz="1800" b="1" smtClean="0">
                <a:latin typeface="+mn-ea"/>
                <a:ea typeface="+mn-ea"/>
              </a:rPr>
              <a:t>이르는</a:t>
            </a:r>
            <a:endParaRPr lang="en-US" altLang="ko-KR" sz="1800" b="1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  <a:ea typeface="+mn-ea"/>
              </a:rPr>
              <a:t> </a:t>
            </a:r>
            <a:r>
              <a:rPr lang="en-US" altLang="ko-KR" sz="1800" b="1" smtClean="0">
                <a:latin typeface="+mn-ea"/>
                <a:ea typeface="+mn-ea"/>
              </a:rPr>
              <a:t>                   </a:t>
            </a:r>
            <a:r>
              <a:rPr lang="ko-KR" altLang="en-US" sz="1800" b="1" smtClean="0">
                <a:latin typeface="+mn-ea"/>
                <a:ea typeface="+mn-ea"/>
              </a:rPr>
              <a:t> </a:t>
            </a:r>
            <a:r>
              <a:rPr lang="ko-KR" altLang="en-US" sz="1800" b="1">
                <a:latin typeface="+mn-ea"/>
                <a:ea typeface="+mn-ea"/>
              </a:rPr>
              <a:t>대형까지 </a:t>
            </a:r>
            <a:r>
              <a:rPr lang="ko-KR" altLang="en-US" sz="1800" b="1" smtClean="0">
                <a:latin typeface="+mn-ea"/>
                <a:ea typeface="+mn-ea"/>
              </a:rPr>
              <a:t>있음</a:t>
            </a:r>
            <a:r>
              <a:rPr lang="en-US" altLang="ko-KR" sz="1800" b="1" smtClean="0">
                <a:latin typeface="+mn-ea"/>
                <a:ea typeface="+mn-ea"/>
              </a:rPr>
              <a:t>. (</a:t>
            </a:r>
            <a:r>
              <a:rPr lang="ko-KR" altLang="en-US" sz="1800" b="1" smtClean="0">
                <a:latin typeface="+mn-ea"/>
                <a:ea typeface="+mn-ea"/>
              </a:rPr>
              <a:t>선풍기</a:t>
            </a:r>
            <a:r>
              <a:rPr lang="en-US" altLang="ko-KR" sz="1800" b="1">
                <a:latin typeface="+mn-ea"/>
                <a:ea typeface="+mn-ea"/>
              </a:rPr>
              <a:t>, </a:t>
            </a:r>
            <a:r>
              <a:rPr lang="ko-KR" altLang="en-US" sz="1800" b="1">
                <a:latin typeface="+mn-ea"/>
                <a:ea typeface="+mn-ea"/>
              </a:rPr>
              <a:t>세탁기</a:t>
            </a:r>
            <a:r>
              <a:rPr lang="en-US" altLang="ko-KR" sz="1800" b="1">
                <a:latin typeface="+mn-ea"/>
                <a:ea typeface="+mn-ea"/>
              </a:rPr>
              <a:t>, </a:t>
            </a:r>
            <a:r>
              <a:rPr lang="ko-KR" altLang="en-US" sz="1800" b="1" smtClean="0">
                <a:latin typeface="+mn-ea"/>
                <a:ea typeface="+mn-ea"/>
              </a:rPr>
              <a:t>냉장고</a:t>
            </a:r>
            <a:r>
              <a:rPr lang="en-US" altLang="ko-KR" sz="1800" b="1" smtClean="0">
                <a:latin typeface="+mn-ea"/>
                <a:ea typeface="+mn-ea"/>
              </a:rPr>
              <a:t>, </a:t>
            </a:r>
            <a:r>
              <a:rPr lang="ko-KR" altLang="en-US" sz="1800" b="1" err="1" smtClean="0">
                <a:latin typeface="+mn-ea"/>
                <a:ea typeface="+mn-ea"/>
              </a:rPr>
              <a:t>산업현장등에서 사용</a:t>
            </a:r>
            <a:r>
              <a:rPr lang="en-US" altLang="ko-KR" sz="1800" b="1" smtClean="0">
                <a:latin typeface="+mn-ea"/>
                <a:ea typeface="+mn-ea"/>
              </a:rPr>
              <a:t>)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31775595"/>
      </p:ext>
    </p:extLst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5"/>
            <a:ext cx="8712968" cy="5619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직류 전동기 와 교류 전동기 </a:t>
            </a:r>
            <a:r>
              <a:rPr lang="ko-KR" altLang="en-US" smtClean="0"/>
              <a:t>비교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  <p:pic>
        <p:nvPicPr>
          <p:cNvPr id="1028" name="Picture 4" descr="직류 전동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55" y="1474098"/>
            <a:ext cx="4136430" cy="32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교류 전동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1628800"/>
            <a:ext cx="478696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91680" y="48691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직류 전동기</a:t>
            </a:r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200" y="486916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>
                <a:latin typeface="HY견고딕" pitchFamily="18" charset="-127"/>
                <a:ea typeface="HY견고딕" pitchFamily="18" charset="-127"/>
              </a:rPr>
              <a:t>교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류 전동기</a:t>
            </a:r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275359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0244" name="직사각형 14"/>
          <p:cNvSpPr>
            <a:spLocks noChangeArrowheads="1"/>
          </p:cNvSpPr>
          <p:nvPr/>
        </p:nvSpPr>
        <p:spPr bwMode="auto">
          <a:xfrm>
            <a:off x="704850" y="1266440"/>
            <a:ext cx="8893175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제어회로의 기능 별 구성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수동 지령부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검출부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조절부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논리회로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조작부 → 제어 대상을 구동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① 검출부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제어대상의 상태를 감지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② 수동 지령부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회로의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on-off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지시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③ 조절부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검출부와 수동 지령부에서 신호를 받아 제어대상에 어떤 조작을 가할 것인가를 판단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④ 조작부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조절부의 지시에 따라 제어대상을 직접 조작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</a:t>
            </a:r>
          </a:p>
          <a:p>
            <a:pPr eaLnBrk="1" latinLnBrk="1" hangingPunct="1">
              <a:lnSpc>
                <a:spcPct val="150000"/>
              </a:lnSpc>
            </a:pPr>
            <a:endParaRPr lang="en-US" altLang="ko-KR" sz="1400" b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                  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3-7 ]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구성도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2600" y="3575539"/>
            <a:ext cx="1045089" cy="30777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검출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34976" y="3575538"/>
            <a:ext cx="1045089" cy="30777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절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6976" y="3580405"/>
            <a:ext cx="1045089" cy="30777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</a:t>
            </a:r>
            <a:r>
              <a:rPr lang="ko-KR" altLang="en-US" sz="1400" b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작</a:t>
            </a:r>
            <a:r>
              <a:rPr lang="ko-KR" altLang="en-US" sz="1400" b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52227" y="3591733"/>
            <a:ext cx="1045089" cy="30777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제어대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082598" y="4473116"/>
            <a:ext cx="1143997" cy="30777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수동지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령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</a:t>
            </a:r>
            <a:endParaRPr lang="ko-KR" altLang="en-US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4" name="직선 화살표 연결선 3"/>
          <p:cNvCxnSpPr>
            <a:endCxn id="8" idx="2"/>
          </p:cNvCxnSpPr>
          <p:nvPr/>
        </p:nvCxnSpPr>
        <p:spPr bwMode="auto">
          <a:xfrm flipV="1">
            <a:off x="3657520" y="3883315"/>
            <a:ext cx="1" cy="585294"/>
          </a:xfrm>
          <a:prstGeom prst="straightConnector1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직선 화살표 연결선 5"/>
          <p:cNvCxnSpPr>
            <a:stCxn id="2" idx="3"/>
          </p:cNvCxnSpPr>
          <p:nvPr/>
        </p:nvCxnSpPr>
        <p:spPr bwMode="auto">
          <a:xfrm flipV="1">
            <a:off x="2397689" y="3719654"/>
            <a:ext cx="737286" cy="9774"/>
          </a:xfrm>
          <a:prstGeom prst="straightConnector1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직선 화살표 연결선 16"/>
          <p:cNvCxnSpPr/>
          <p:nvPr/>
        </p:nvCxnSpPr>
        <p:spPr bwMode="auto">
          <a:xfrm flipV="1">
            <a:off x="6002152" y="3731014"/>
            <a:ext cx="737286" cy="9774"/>
          </a:xfrm>
          <a:prstGeom prst="straightConnector1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/>
          <p:nvPr/>
        </p:nvCxnSpPr>
        <p:spPr bwMode="auto">
          <a:xfrm flipV="1">
            <a:off x="4194867" y="3708326"/>
            <a:ext cx="737286" cy="9774"/>
          </a:xfrm>
          <a:prstGeom prst="straightConnector1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1875145" y="3032956"/>
            <a:ext cx="5399627" cy="0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 flipH="1">
            <a:off x="7274771" y="3032956"/>
            <a:ext cx="0" cy="494388"/>
          </a:xfrm>
          <a:prstGeom prst="line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0" name="직선 화살표 연결선 19"/>
          <p:cNvCxnSpPr>
            <a:endCxn id="2" idx="0"/>
          </p:cNvCxnSpPr>
          <p:nvPr/>
        </p:nvCxnSpPr>
        <p:spPr bwMode="auto">
          <a:xfrm flipH="1">
            <a:off x="1875145" y="3032956"/>
            <a:ext cx="0" cy="542583"/>
          </a:xfrm>
          <a:prstGeom prst="straightConnector1">
            <a:avLst/>
          </a:prstGeom>
          <a:solidFill>
            <a:srgbClr val="99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cut/>
  </p:transition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5"/>
            <a:ext cx="8784976" cy="20596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직</a:t>
            </a:r>
            <a:r>
              <a:rPr lang="ko-KR" altLang="en-US"/>
              <a:t>류</a:t>
            </a:r>
            <a:r>
              <a:rPr lang="ko-KR" altLang="en-US" smtClean="0"/>
              <a:t> 전동기 와 교류 전동기 장단점 </a:t>
            </a:r>
            <a:endParaRPr lang="en-US" altLang="ko-KR" smtClean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800" b="1">
                <a:latin typeface="+mn-ea"/>
              </a:rPr>
              <a:t>직류전동기와 교류전동기는 사용하는 전원이 다를 뿐이고 동작원리는 같으며</a:t>
            </a:r>
            <a:r>
              <a:rPr lang="en-US" altLang="ko-KR" sz="1800" b="1">
                <a:latin typeface="+mn-ea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</a:rPr>
              <a:t>     </a:t>
            </a:r>
            <a:r>
              <a:rPr lang="ko-KR" altLang="en-US" sz="1800" b="1" err="1">
                <a:latin typeface="+mn-ea"/>
              </a:rPr>
              <a:t>자기장속에 도체를 설치하고 여기에 전류를 흘리면 전자기적인 힘이 발생하는 </a:t>
            </a:r>
            <a:endParaRPr lang="en-US" altLang="ko-KR" sz="18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latin typeface="+mn-ea"/>
              </a:rPr>
              <a:t>     </a:t>
            </a:r>
            <a:r>
              <a:rPr lang="ko-KR" altLang="en-US" sz="1800" b="1">
                <a:latin typeface="+mn-ea"/>
              </a:rPr>
              <a:t>전자유도 현상을 응용한 것</a:t>
            </a:r>
            <a:r>
              <a:rPr lang="en-US" altLang="ko-KR" sz="1800" b="1">
                <a:latin typeface="+mn-ea"/>
              </a:rPr>
              <a:t>.  </a:t>
            </a:r>
            <a:endParaRPr lang="en-US" altLang="ko-KR" sz="1800" b="1" smtClean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41138"/>
              </p:ext>
            </p:extLst>
          </p:nvPr>
        </p:nvGraphicFramePr>
        <p:xfrm>
          <a:off x="971600" y="3025527"/>
          <a:ext cx="7344817" cy="321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054449"/>
                <a:gridCol w="3138240"/>
              </a:tblGrid>
              <a:tr h="36923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 분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장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단 점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30963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직류전동기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속도제어가 매우 자유롭다 </a:t>
                      </a:r>
                      <a:endParaRPr lang="ko-KR" altLang="en-US" sz="14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smtClean="0">
                          <a:latin typeface="+mn-ea"/>
                        </a:rPr>
                        <a:t> 정류자나 브러시가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있다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구조가 복잡하다</a:t>
                      </a:r>
                      <a:endParaRPr lang="en-US" altLang="ko-KR" sz="1400" b="1" smtClean="0"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크기가 크다</a:t>
                      </a:r>
                      <a:endParaRPr lang="en-US" altLang="ko-KR" sz="1400" b="1" smtClean="0"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값이 비싸다</a:t>
                      </a:r>
                      <a:endParaRPr lang="ko-KR" altLang="en-US" sz="140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1585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교류전동기</a:t>
                      </a:r>
                    </a:p>
                    <a:p>
                      <a:pPr algn="l" latinLnBrk="1"/>
                      <a:endParaRPr lang="ko-KR" altLang="en-US" sz="14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 구조가 간단하다</a:t>
                      </a:r>
                      <a:endParaRPr lang="en-US" altLang="ko-KR" sz="1400" b="1" smtClean="0"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대형화 가능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고속철도에도 대형</a:t>
                      </a:r>
                      <a:endParaRPr lang="en-US" altLang="ko-KR" sz="1400" b="1" smtClean="0"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 유도전동기를 많이 사용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내구성이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있어서 경제적이다</a:t>
                      </a:r>
                      <a:endParaRPr lang="ko-KR" altLang="en-US" sz="14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 속도제어가 어렵다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최근에 다양한 제어기법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인버터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들이 개발되면서 약점이 보완되어</a:t>
                      </a:r>
                      <a:endParaRPr lang="en-US" altLang="ko-KR" sz="1400" b="1" smtClean="0"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smtClean="0">
                          <a:latin typeface="+mn-ea"/>
                          <a:ea typeface="+mn-ea"/>
                        </a:rPr>
                        <a:t> 속도제어 가능</a:t>
                      </a:r>
                      <a:r>
                        <a:rPr lang="en-US" altLang="ko-KR" sz="1400" b="1" smtClean="0">
                          <a:latin typeface="+mn-ea"/>
                          <a:ea typeface="+mn-ea"/>
                        </a:rPr>
                        <a:t>                 </a:t>
                      </a:r>
                      <a:endParaRPr lang="ko-KR" altLang="en-US" sz="14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622165"/>
      </p:ext>
    </p:extLst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33103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smtClean="0">
                    <a:solidFill>
                      <a:schemeClr val="tx1"/>
                    </a:solidFill>
                  </a:rPr>
                  <a:t>스텝퍼 </a:t>
                </a:r>
                <a:r>
                  <a:rPr lang="ko-KR" altLang="en-US">
                    <a:solidFill>
                      <a:schemeClr val="tx1"/>
                    </a:solidFill>
                  </a:rPr>
                  <a:t>모터</a:t>
                </a:r>
                <a:r>
                  <a:rPr lang="en-US" altLang="ko-KR">
                    <a:solidFill>
                      <a:schemeClr val="tx1"/>
                    </a:solidFill>
                    <a:latin typeface="Comic Sans MS" pitchFamily="66" charset="0"/>
                  </a:rPr>
                  <a:t>(stepper motor</a:t>
                </a:r>
                <a:r>
                  <a:rPr lang="en-US" altLang="ko-KR" smtClean="0">
                    <a:solidFill>
                      <a:schemeClr val="tx1"/>
                    </a:solidFill>
                    <a:latin typeface="Comic Sans MS" pitchFamily="66" charset="0"/>
                  </a:rPr>
                  <a:t>)</a:t>
                </a:r>
                <a:r>
                  <a:rPr lang="ko-KR" altLang="en-US"/>
                  <a:t> </a:t>
                </a:r>
                <a:endParaRPr lang="en-US" altLang="ko-KR" sz="180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800" err="1" smtClean="0">
                    <a:solidFill>
                      <a:schemeClr val="tx1"/>
                    </a:solidFill>
                  </a:rPr>
                  <a:t>회전자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(Rotor)</a:t>
                </a:r>
                <a:r>
                  <a:rPr lang="ko-KR" altLang="en-US" sz="1800">
                    <a:solidFill>
                      <a:schemeClr val="tx1"/>
                    </a:solidFill>
                  </a:rPr>
                  <a:t>둘레에 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1800">
                    <a:solidFill>
                      <a:schemeClr val="tx1"/>
                    </a:solidFill>
                  </a:rPr>
                  <a:t>개의 치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(Teeth)</a:t>
                </a:r>
                <a:r>
                  <a:rPr lang="ko-KR" altLang="en-US" sz="1800">
                    <a:solidFill>
                      <a:schemeClr val="tx1"/>
                    </a:solidFill>
                  </a:rPr>
                  <a:t>가 있고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>
                    <a:solidFill>
                      <a:schemeClr val="tx1"/>
                    </a:solidFill>
                  </a:rPr>
                  <a:t>고정자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(Stator)</a:t>
                </a:r>
                <a:r>
                  <a:rPr lang="ko-KR" altLang="en-US" sz="1800" smtClean="0">
                    <a:solidFill>
                      <a:schemeClr val="tx1"/>
                    </a:solidFill>
                  </a:rPr>
                  <a:t>의  내경에 </a:t>
                </a:r>
                <a:endParaRPr lang="en-US" altLang="ko-KR" sz="1800" smtClean="0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smtClean="0">
                    <a:solidFill>
                      <a:schemeClr val="tx1"/>
                    </a:solidFill>
                  </a:rPr>
                  <a:t>       m</a:t>
                </a:r>
                <a:r>
                  <a:rPr lang="ko-KR" altLang="en-US" sz="1800" smtClean="0">
                    <a:solidFill>
                      <a:schemeClr val="tx1"/>
                    </a:solidFill>
                  </a:rPr>
                  <a:t>개의</a:t>
                </a:r>
                <a:r>
                  <a:rPr lang="en-US" altLang="ko-KR" sz="180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smtClean="0">
                    <a:solidFill>
                      <a:schemeClr val="tx1"/>
                    </a:solidFill>
                  </a:rPr>
                  <a:t>치</a:t>
                </a:r>
                <a:r>
                  <a:rPr lang="en-US" altLang="ko-KR" sz="1800" smtClean="0">
                    <a:solidFill>
                      <a:schemeClr val="tx1"/>
                    </a:solidFill>
                  </a:rPr>
                  <a:t>(Teeth)</a:t>
                </a:r>
                <a:r>
                  <a:rPr lang="ko-KR" altLang="en-US" sz="1800" smtClean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sz="1800">
                    <a:solidFill>
                      <a:schemeClr val="tx1"/>
                    </a:solidFill>
                  </a:rPr>
                  <a:t>있는 </a:t>
                </a:r>
                <a:r>
                  <a:rPr lang="ko-KR" altLang="en-US" sz="1800" err="1" smtClean="0">
                    <a:solidFill>
                      <a:schemeClr val="tx1"/>
                    </a:solidFill>
                  </a:rPr>
                  <a:t>모타</a:t>
                </a:r>
                <a:r>
                  <a:rPr lang="en-US" altLang="ko-KR" sz="1800" smtClean="0">
                    <a:solidFill>
                      <a:schemeClr val="tx1"/>
                    </a:solidFill>
                  </a:rPr>
                  <a:t>.</a:t>
                </a:r>
                <a:endParaRPr lang="ko-KR" altLang="en-US" sz="180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800">
                    <a:solidFill>
                      <a:schemeClr val="tx1"/>
                    </a:solidFill>
                  </a:rPr>
                  <a:t>연속적으로 동작하지 않고 펄스 신호를 줄 때마다 일정 각도씩 회전</a:t>
                </a:r>
                <a:endParaRPr lang="en-US" altLang="ko-KR" sz="1800">
                  <a:solidFill>
                    <a:schemeClr val="tx1"/>
                  </a:solidFill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스텝 </a:t>
                </a:r>
                <a:r>
                  <a:rPr lang="ko-KR" altLang="en-US">
                    <a:solidFill>
                      <a:schemeClr val="tx1"/>
                    </a:solidFill>
                  </a:rPr>
                  <a:t>각도</a:t>
                </a:r>
                <a:r>
                  <a:rPr lang="en-US" altLang="ko-KR">
                    <a:solidFill>
                      <a:schemeClr val="tx1"/>
                    </a:solidFill>
                    <a:latin typeface="Comic Sans MS" pitchFamily="66" charset="0"/>
                  </a:rPr>
                  <a:t>(step angle</a:t>
                </a:r>
                <a:r>
                  <a:rPr lang="en-US" altLang="ko-KR" smtClean="0">
                    <a:solidFill>
                      <a:schemeClr val="tx1"/>
                    </a:solidFill>
                    <a:latin typeface="Comic Sans MS" pitchFamily="66" charset="0"/>
                  </a:rPr>
                  <a:t>)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나 </a:t>
                </a:r>
                <a:r>
                  <a:rPr lang="ko-KR" altLang="en-US">
                    <a:solidFill>
                      <a:schemeClr val="tx1"/>
                    </a:solidFill>
                  </a:rPr>
                  <a:t>각각의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회전 정도는 각각의 모터에 따라 다름</a:t>
                </a:r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범위는 원호 </a:t>
                </a:r>
                <a:r>
                  <a:rPr lang="en-US" altLang="ko-KR">
                    <a:solidFill>
                      <a:schemeClr val="tx1"/>
                    </a:solidFill>
                  </a:rPr>
                  <a:t>1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°~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m:rPr>
                          <m:sty m:val="bi"/>
                        </m:rP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>
                    <a:solidFill>
                      <a:schemeClr val="tx1"/>
                    </a:solidFill>
                  </a:rPr>
                  <a:t>90°)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까지</a:t>
                </a:r>
                <a:endParaRPr lang="ko-KR" altLang="en-US">
                  <a:solidFill>
                    <a:schemeClr val="tx1"/>
                  </a:solidFill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err="1" smtClean="0">
                    <a:solidFill>
                      <a:schemeClr val="tx1"/>
                    </a:solidFill>
                  </a:rPr>
                  <a:t>스텝퍼 </a:t>
                </a:r>
                <a:r>
                  <a:rPr lang="ko-KR" altLang="en-US">
                    <a:solidFill>
                      <a:schemeClr val="tx1"/>
                    </a:solidFill>
                  </a:rPr>
                  <a:t>모터는 전류가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계속 흐르더라도 스텝 </a:t>
                </a:r>
                <a:r>
                  <a:rPr lang="ko-KR" altLang="en-US">
                    <a:solidFill>
                      <a:schemeClr val="tx1"/>
                    </a:solidFill>
                  </a:rPr>
                  <a:t>각도를 회전하고 멈춤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err="1" smtClean="0">
                    <a:solidFill>
                      <a:schemeClr val="tx1"/>
                    </a:solidFill>
                  </a:rPr>
                  <a:t>스텝퍼 모터 축은 코일에 흐르는 전류가 남아 있을 때 축은 외부 회전력에 </a:t>
                </a:r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저항하여 제 위치에 머문다</a:t>
                </a:r>
                <a:endParaRPr lang="ko-KR" altLang="en-US" smtClean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33103"/>
                <a:ext cx="8712968" cy="5688632"/>
              </a:xfrm>
              <a:blipFill rotWithShape="1">
                <a:blip r:embed="rId3"/>
                <a:stretch>
                  <a:fillRect l="-699" r="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803530493"/>
      </p:ext>
    </p:extLst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37295"/>
            <a:ext cx="8712968" cy="5688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스텝퍼 </a:t>
            </a:r>
            <a:r>
              <a:rPr lang="ko-KR" altLang="en-US">
                <a:solidFill>
                  <a:schemeClr val="tx1"/>
                </a:solidFill>
              </a:rPr>
              <a:t>모터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(stepper motor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ko-KR" altLang="en-US"/>
              <a:t> </a:t>
            </a:r>
            <a:endParaRPr lang="ko-KR" altLang="en-US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일반적인 모터는 분당 수백 혹은 </a:t>
            </a:r>
            <a:r>
              <a:rPr lang="ko-KR" altLang="en-US" smtClean="0">
                <a:solidFill>
                  <a:schemeClr val="tx1"/>
                </a:solidFill>
              </a:rPr>
              <a:t>수천 번 회전</a:t>
            </a:r>
            <a:endParaRPr lang="ko-KR" altLang="en-US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스텝퍼 </a:t>
            </a:r>
            <a:r>
              <a:rPr lang="ko-KR" altLang="en-US">
                <a:solidFill>
                  <a:schemeClr val="tx1"/>
                </a:solidFill>
              </a:rPr>
              <a:t>모터는 </a:t>
            </a:r>
            <a:r>
              <a:rPr lang="ko-KR" altLang="en-US" smtClean="0">
                <a:solidFill>
                  <a:schemeClr val="tx1"/>
                </a:solidFill>
              </a:rPr>
              <a:t>훨씬 </a:t>
            </a:r>
            <a:r>
              <a:rPr lang="ko-KR" altLang="en-US">
                <a:solidFill>
                  <a:schemeClr val="tx1"/>
                </a:solidFill>
              </a:rPr>
              <a:t>낮은 속도로 </a:t>
            </a:r>
            <a:r>
              <a:rPr lang="ko-KR" altLang="en-US" smtClean="0">
                <a:solidFill>
                  <a:schemeClr val="tx1"/>
                </a:solidFill>
              </a:rPr>
              <a:t>회전하고 </a:t>
            </a:r>
            <a:r>
              <a:rPr lang="ko-KR" altLang="en-US">
                <a:solidFill>
                  <a:schemeClr val="tx1"/>
                </a:solidFill>
              </a:rPr>
              <a:t>대부분 </a:t>
            </a:r>
            <a:r>
              <a:rPr lang="en-US" altLang="ko-KR">
                <a:solidFill>
                  <a:schemeClr val="tx1"/>
                </a:solidFill>
              </a:rPr>
              <a:t>180rpm </a:t>
            </a:r>
            <a:r>
              <a:rPr lang="ko-KR" altLang="en-US">
                <a:solidFill>
                  <a:schemeClr val="tx1"/>
                </a:solidFill>
              </a:rPr>
              <a:t>이하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스텝퍼 </a:t>
            </a:r>
            <a:r>
              <a:rPr lang="ko-KR" altLang="en-US">
                <a:solidFill>
                  <a:schemeClr val="tx1"/>
                </a:solidFill>
              </a:rPr>
              <a:t>모터는 </a:t>
            </a:r>
            <a:r>
              <a:rPr lang="ko-KR" altLang="en-US" smtClean="0">
                <a:solidFill>
                  <a:srgbClr val="0000FF"/>
                </a:solidFill>
              </a:rPr>
              <a:t>가장 낮은 속도로 움직일 때 최대 회전력</a:t>
            </a:r>
            <a:r>
              <a:rPr lang="ko-KR" altLang="en-US" smtClean="0">
                <a:solidFill>
                  <a:schemeClr val="tx1"/>
                </a:solidFill>
              </a:rPr>
              <a:t>을 갖고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가장 큰 속도로 움직일 때 최소 회전력을 갖는다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스테퍼 모터는 일정한 주파수의 전류 펄스를 공급하면 축은 증가분만큼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회전하고 한 펄스당 한 단계씩 회전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이러한 방법으로 정확한 속도를 </a:t>
            </a:r>
            <a:r>
              <a:rPr lang="ko-KR" altLang="en-US">
                <a:solidFill>
                  <a:schemeClr val="tx1"/>
                </a:solidFill>
              </a:rPr>
              <a:t>유지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제동 </a:t>
            </a:r>
            <a:r>
              <a:rPr lang="ko-KR" altLang="en-US">
                <a:solidFill>
                  <a:schemeClr val="tx1"/>
                </a:solidFill>
              </a:rPr>
              <a:t>효과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(braking effect)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때문에 </a:t>
            </a:r>
            <a:r>
              <a:rPr lang="ko-KR" altLang="en-US" smtClean="0">
                <a:solidFill>
                  <a:schemeClr val="tx1"/>
                </a:solidFill>
              </a:rPr>
              <a:t>모터 속도는 광범위한 기계적 회전 저항에 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대해 일정하게 유지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점대점 모션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(point-to-point motion)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필요한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곳에서 응용하면 좋다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3954023481"/>
      </p:ext>
    </p:extLst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r>
              <a:rPr lang="ko-KR" altLang="en-US" err="1" smtClean="0"/>
              <a:t>셀신과 싱크로</a:t>
            </a:r>
            <a:endParaRPr lang="en-US" altLang="ko-KR" smtClean="0"/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셀신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(selsyn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 물체가 놓인 지점으로 </a:t>
            </a:r>
            <a:r>
              <a:rPr lang="ko-KR" altLang="en-US" smtClean="0">
                <a:solidFill>
                  <a:srgbClr val="0000FF"/>
                </a:solidFill>
              </a:rPr>
              <a:t>방향을 나타내는 지시 장치</a:t>
            </a:r>
            <a:endParaRPr lang="en-US" altLang="ko-KR" smtClean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송신 </a:t>
            </a:r>
            <a:r>
              <a:rPr lang="ko-KR" altLang="en-US">
                <a:solidFill>
                  <a:schemeClr val="tx1"/>
                </a:solidFill>
              </a:rPr>
              <a:t>장치와 </a:t>
            </a:r>
            <a:r>
              <a:rPr lang="ko-KR" altLang="en-US" smtClean="0">
                <a:solidFill>
                  <a:schemeClr val="tx1"/>
                </a:solidFill>
              </a:rPr>
              <a:t>수신 장치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err="1" smtClean="0">
                <a:solidFill>
                  <a:schemeClr val="tx1"/>
                </a:solidFill>
              </a:rPr>
              <a:t>지시계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로 </a:t>
            </a:r>
            <a:r>
              <a:rPr lang="ko-KR" altLang="en-US">
                <a:solidFill>
                  <a:schemeClr val="tx1"/>
                </a:solidFill>
              </a:rPr>
              <a:t>구성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송신 </a:t>
            </a:r>
            <a:r>
              <a:rPr lang="ko-KR" altLang="en-US">
                <a:solidFill>
                  <a:schemeClr val="tx1"/>
                </a:solidFill>
              </a:rPr>
              <a:t>장치 축이 회전하면 스텝퍼 모터가 있는 수신 </a:t>
            </a:r>
            <a:r>
              <a:rPr lang="ko-KR" altLang="en-US" smtClean="0">
                <a:solidFill>
                  <a:schemeClr val="tx1"/>
                </a:solidFill>
              </a:rPr>
              <a:t>장치가 정확하게 회전을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따라감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  <p:pic>
        <p:nvPicPr>
          <p:cNvPr id="4098" name="Picture 2" descr="C:\Users\admin\Desktop\hanbit\전기전자공학개론\교안\img\30\img\img_30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1976" r="2521" b="1231"/>
          <a:stretch>
            <a:fillRect/>
          </a:stretch>
        </p:blipFill>
        <p:spPr bwMode="auto">
          <a:xfrm>
            <a:off x="6732240" y="2636912"/>
            <a:ext cx="2154857" cy="343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4"/>
          <p:cNvSpPr txBox="1"/>
          <p:nvPr/>
        </p:nvSpPr>
        <p:spPr bwMode="auto">
          <a:xfrm>
            <a:off x="229444" y="2747020"/>
            <a:ext cx="6358780" cy="3600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30-4]: </a:t>
            </a:r>
            <a:r>
              <a:rPr lang="ko-KR" altLang="en-US" err="1" smtClean="0">
                <a:solidFill>
                  <a:schemeClr val="tx1"/>
                </a:solidFill>
              </a:rPr>
              <a:t>셀신 장치를 이용한 풍향계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원격으로   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  </a:t>
            </a:r>
            <a:r>
              <a:rPr lang="ko-KR" altLang="en-US" smtClean="0">
                <a:solidFill>
                  <a:schemeClr val="tx1"/>
                </a:solidFill>
              </a:rPr>
              <a:t>방향을 지시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풍향계 날개가 회전하면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err="1" smtClean="0">
                <a:solidFill>
                  <a:schemeClr val="tx1"/>
                </a:solidFill>
              </a:rPr>
              <a:t>지시계 장치축이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송신기 장치축과 같은 각도로 움직임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 smtClean="0"/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한 쌍의 셀신은 방위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(azimuth)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고도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(elevation)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두 개의 분리된 회전자로 된 공간 통신용 안테나의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방향을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방위 베어링용 셀신은 </a:t>
            </a:r>
            <a:r>
              <a:rPr lang="en-US" altLang="ko-KR" smtClean="0">
                <a:solidFill>
                  <a:schemeClr val="tx1"/>
                </a:solidFill>
              </a:rPr>
              <a:t>0°~ 360°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범위를 갖고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고도 베어링은 </a:t>
            </a:r>
            <a:r>
              <a:rPr lang="en-US" altLang="ko-KR" smtClean="0">
                <a:solidFill>
                  <a:schemeClr val="tx1"/>
                </a:solidFill>
              </a:rPr>
              <a:t>0°~ 90° </a:t>
            </a:r>
            <a:r>
              <a:rPr lang="ko-KR" altLang="en-US" smtClean="0">
                <a:solidFill>
                  <a:schemeClr val="tx1"/>
                </a:solidFill>
              </a:rPr>
              <a:t>범위를 가짐</a:t>
            </a:r>
          </a:p>
        </p:txBody>
      </p:sp>
    </p:spTree>
    <p:extLst>
      <p:ext uri="{BB962C8B-B14F-4D97-AF65-F5344CB8AC3E}">
        <p14:creationId xmlns:p14="http://schemas.microsoft.com/office/powerpoint/2010/main" val="3713861603"/>
      </p:ext>
    </p:extLst>
  </p:cSld>
  <p:clrMapOvr>
    <a:masterClrMapping/>
  </p:clrMapOvr>
  <p:transition/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71203"/>
            <a:ext cx="8784976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싱크로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(synchro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):</a:t>
            </a:r>
            <a:r>
              <a:rPr lang="ko-KR" altLang="en-US" smtClean="0">
                <a:solidFill>
                  <a:schemeClr val="tx1"/>
                </a:solidFill>
              </a:rPr>
              <a:t> 쌍방향 셀신으로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어떤 기계 </a:t>
            </a:r>
            <a:r>
              <a:rPr lang="ko-KR" altLang="en-US">
                <a:solidFill>
                  <a:schemeClr val="tx1"/>
                </a:solidFill>
              </a:rPr>
              <a:t>장치를 </a:t>
            </a:r>
            <a:r>
              <a:rPr lang="ko-KR" altLang="en-US" smtClean="0">
                <a:solidFill>
                  <a:schemeClr val="tx1"/>
                </a:solidFill>
              </a:rPr>
              <a:t>조종하고 상태를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싱크로는 </a:t>
            </a:r>
            <a:r>
              <a:rPr lang="ko-KR" altLang="en-US">
                <a:solidFill>
                  <a:schemeClr val="tx1"/>
                </a:solidFill>
              </a:rPr>
              <a:t>로봇 </a:t>
            </a:r>
            <a:r>
              <a:rPr lang="ko-KR" altLang="en-US" smtClean="0">
                <a:solidFill>
                  <a:schemeClr val="tx1"/>
                </a:solidFill>
              </a:rPr>
              <a:t>원격 조종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mic Sans MS" pitchFamily="66" charset="0"/>
              </a:rPr>
              <a:t>teleoperation)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이나 원격 제어에 적당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일부 싱크로는 프로그램화할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작업자가 발전기를 제어하는 마이크로컴퓨터에 수치를 입력하면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수신 장치는 정확하게 위치를 변경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일반적으로 싱크로는 야기 안테</a:t>
            </a:r>
            <a:r>
              <a:rPr lang="ko-KR" altLang="en-US">
                <a:solidFill>
                  <a:schemeClr val="tx1"/>
                </a:solidFill>
              </a:rPr>
              <a:t>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코너 리플렉터 안테나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접시 안테나와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</a:t>
            </a:r>
            <a:r>
              <a:rPr lang="ko-KR" altLang="en-US" smtClean="0">
                <a:solidFill>
                  <a:schemeClr val="tx1"/>
                </a:solidFill>
              </a:rPr>
              <a:t> 같은 지향성 통신 안테나를 정밀하게 조정하는 데 사용</a:t>
            </a:r>
            <a:endParaRPr lang="en-US" altLang="ko-KR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err="1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  <p:pic>
        <p:nvPicPr>
          <p:cNvPr id="1026" name="Picture 2" descr="야기 안테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4365104"/>
            <a:ext cx="2476500" cy="124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코너 리플렉터 안테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9" y="4424612"/>
            <a:ext cx="2448272" cy="111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라볼라안테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4424635"/>
            <a:ext cx="1190625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2869" y="5612880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600" smtClean="0">
                <a:latin typeface="HY견고딕" pitchFamily="18" charset="-127"/>
                <a:ea typeface="HY견고딕" pitchFamily="18" charset="-127"/>
              </a:rPr>
              <a:t>야기 안테나                 코너 리플렉터 안테나       접시</a:t>
            </a:r>
            <a:r>
              <a:rPr lang="en-US" altLang="ko-KR" sz="1600" smtClean="0">
                <a:latin typeface="HY견고딕" pitchFamily="18" charset="-127"/>
                <a:ea typeface="HY견고딕" pitchFamily="18" charset="-127"/>
              </a:rPr>
              <a:t>(Parabolic) </a:t>
            </a:r>
            <a:r>
              <a:rPr lang="ko-KR" altLang="en-US" sz="1600" smtClean="0">
                <a:latin typeface="HY견고딕" pitchFamily="18" charset="-127"/>
                <a:ea typeface="HY견고딕" pitchFamily="18" charset="-127"/>
              </a:rPr>
              <a:t>안테나</a:t>
            </a:r>
            <a:endParaRPr lang="ko-KR" altLang="en-US" sz="160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551676"/>
      </p:ext>
    </p:extLst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27770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발전기</a:t>
            </a:r>
            <a:r>
              <a:rPr lang="en-US" altLang="ko-KR" smtClean="0">
                <a:latin typeface="Comic Sans MS" pitchFamily="66" charset="0"/>
              </a:rPr>
              <a:t>(electric generator)</a:t>
            </a:r>
            <a:endParaRPr lang="ko-KR" altLang="en-US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교류 모터와 같은 방법으로 제작되며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교류 모터와 기능이 반대임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일부 발전기는 모터처럼 사용되는데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이러한 형태의 모터</a:t>
            </a:r>
            <a:r>
              <a:rPr lang="en-US" altLang="ko-KR" smtClean="0">
                <a:solidFill>
                  <a:schemeClr val="tx1"/>
                </a:solidFill>
              </a:rPr>
              <a:t>/</a:t>
            </a:r>
            <a:r>
              <a:rPr lang="ko-KR" altLang="en-US" smtClean="0">
                <a:solidFill>
                  <a:schemeClr val="tx1"/>
                </a:solidFill>
              </a:rPr>
              <a:t>발전기를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    이중 목적 장치라 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 smtClean="0">
              <a:latin typeface="Comic Sans MS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일반적으</a:t>
            </a:r>
            <a:r>
              <a:rPr lang="ko-KR" altLang="en-US">
                <a:solidFill>
                  <a:schemeClr val="tx1"/>
                </a:solidFill>
              </a:rPr>
              <a:t>로</a:t>
            </a:r>
            <a:r>
              <a:rPr lang="ko-KR" altLang="en-US" smtClean="0">
                <a:solidFill>
                  <a:schemeClr val="tx1"/>
                </a:solidFill>
              </a:rPr>
              <a:t> 발전기는 </a:t>
            </a:r>
            <a:r>
              <a:rPr lang="ko-KR" altLang="en-US" smtClean="0">
                <a:solidFill>
                  <a:srgbClr val="0000FF"/>
                </a:solidFill>
              </a:rPr>
              <a:t>강한 자기장에서 코일의 기계적 회전을 이용</a:t>
            </a:r>
            <a:r>
              <a:rPr lang="ko-KR" altLang="en-US" smtClean="0">
                <a:solidFill>
                  <a:schemeClr val="tx1"/>
                </a:solidFill>
              </a:rPr>
              <a:t>하여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교류를 만듬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영구자석이 전선 코일 내에서 회전하거나 휘발유 엔진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증기 터빈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물 터빈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풍차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인력으로 회전축을 동작시킴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정류자는 펄스 직류 출력을 생성하기 위해 발전기와 같이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펄스 직류 출력은 전자장치를 사용하기 위한 순수 직류를 얻기 위해 여과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939962784"/>
      </p:ext>
    </p:extLst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80728"/>
            <a:ext cx="8712968" cy="53285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수 </a:t>
            </a:r>
            <a:r>
              <a:rPr lang="en-US" altLang="ko-KR">
                <a:solidFill>
                  <a:schemeClr val="tx1"/>
                </a:solidFill>
              </a:rPr>
              <a:t>Kw</a:t>
            </a:r>
            <a:r>
              <a:rPr lang="ko-KR" altLang="en-US">
                <a:solidFill>
                  <a:schemeClr val="tx1"/>
                </a:solidFill>
              </a:rPr>
              <a:t>의 소규모 휴대용 휘발유 전력 발전기는 </a:t>
            </a:r>
            <a:r>
              <a:rPr lang="ko-KR" altLang="en-US" smtClean="0">
                <a:solidFill>
                  <a:schemeClr val="tx1"/>
                </a:solidFill>
              </a:rPr>
              <a:t>일반인도 구입 가능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프로판이나 </a:t>
            </a:r>
            <a:r>
              <a:rPr lang="ko-KR" altLang="en-US">
                <a:solidFill>
                  <a:schemeClr val="tx1"/>
                </a:solidFill>
              </a:rPr>
              <a:t>메탄을 사용하는 좀 더 큰 발전기는 가정과 빌딩에서 정전사고가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   </a:t>
            </a:r>
            <a:r>
              <a:rPr lang="ko-KR" altLang="en-US">
                <a:solidFill>
                  <a:schemeClr val="tx1"/>
                </a:solidFill>
              </a:rPr>
              <a:t> 발생했을 때 전력을 유지하도록 한다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대형 </a:t>
            </a:r>
            <a:r>
              <a:rPr lang="ko-KR" altLang="en-US">
                <a:solidFill>
                  <a:schemeClr val="tx1"/>
                </a:solidFill>
              </a:rPr>
              <a:t>발전기는 발전소에서 볼 수 있으며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수 </a:t>
            </a:r>
            <a:r>
              <a:rPr lang="en-US" altLang="ko-KR">
                <a:solidFill>
                  <a:schemeClr val="tx1"/>
                </a:solidFill>
              </a:rPr>
              <a:t>M</a:t>
            </a:r>
            <a:r>
              <a:rPr lang="en-US" altLang="ko-KR" smtClean="0">
                <a:solidFill>
                  <a:schemeClr val="tx1"/>
                </a:solidFill>
              </a:rPr>
              <a:t>w </a:t>
            </a:r>
            <a:r>
              <a:rPr lang="ko-KR" altLang="en-US">
                <a:solidFill>
                  <a:schemeClr val="tx1"/>
                </a:solidFill>
              </a:rPr>
              <a:t>의 전력을 생산</a:t>
            </a: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작은 발전기는 싱크로 시스템에 사용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이러한 특별한 발전기는 로봇 장치를 원격으로 조정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발전기는 자동차나 구르는 로봇이 이동하는 속도를 측정하는 데 사용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회전 </a:t>
            </a:r>
            <a:r>
              <a:rPr lang="ko-KR" altLang="en-US">
                <a:solidFill>
                  <a:schemeClr val="tx1"/>
                </a:solidFill>
              </a:rPr>
              <a:t>속도계</a:t>
            </a: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(tachometer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): </a:t>
            </a:r>
            <a:r>
              <a:rPr lang="ko-KR" altLang="en-US" smtClean="0">
                <a:solidFill>
                  <a:schemeClr val="tx1"/>
                </a:solidFill>
              </a:rPr>
              <a:t>축을 하나의 바퀴에 연결하면 발전기 출력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전압과 주파수는 바퀴의 각속도에 따라 변화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872831376"/>
      </p:ext>
    </p:extLst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856984" cy="58326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광학식 인코더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디지털 라디오에서 주파수가 불연속적인 단계로 조정된다</a:t>
            </a:r>
            <a:endParaRPr lang="en-US" altLang="ko-KR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일반적인 주파수 증분은 단파 라디오에서 </a:t>
            </a:r>
            <a:r>
              <a:rPr lang="en-US" altLang="ko-KR" sz="1800" smtClean="0">
                <a:solidFill>
                  <a:schemeClr val="tx1"/>
                </a:solidFill>
              </a:rPr>
              <a:t>10Hz</a:t>
            </a:r>
            <a:r>
              <a:rPr lang="ko-KR" altLang="en-US" sz="1800" smtClean="0">
                <a:solidFill>
                  <a:schemeClr val="tx1"/>
                </a:solidFill>
              </a:rPr>
              <a:t>이고</a:t>
            </a:r>
            <a:r>
              <a:rPr lang="en-US" altLang="ko-KR" sz="1800" smtClean="0">
                <a:solidFill>
                  <a:schemeClr val="tx1"/>
                </a:solidFill>
              </a:rPr>
              <a:t> FM </a:t>
            </a:r>
            <a:r>
              <a:rPr lang="ko-KR" altLang="en-US" sz="1800" smtClean="0">
                <a:solidFill>
                  <a:schemeClr val="tx1"/>
                </a:solidFill>
              </a:rPr>
              <a:t>라디오에서는 </a:t>
            </a:r>
            <a:r>
              <a:rPr lang="en-US" altLang="ko-KR" smtClean="0">
                <a:solidFill>
                  <a:schemeClr val="tx1"/>
                </a:solidFill>
              </a:rPr>
              <a:t>200kHz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- </a:t>
            </a:r>
            <a:r>
              <a:rPr lang="ko-KR" altLang="en-US" smtClean="0">
                <a:solidFill>
                  <a:schemeClr val="tx1"/>
                </a:solidFill>
              </a:rPr>
              <a:t>광학식 축 인코더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(optical shaft encoder)</a:t>
            </a:r>
            <a:r>
              <a:rPr lang="ko-KR" altLang="en-US" smtClean="0">
                <a:solidFill>
                  <a:schemeClr val="tx1"/>
                </a:solidFill>
              </a:rPr>
              <a:t>라 불리는 광학식 인코더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(optical encoder)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는 시간이 지남에 따라 마모되는 기계적 스위치나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기어 장치 대신 이용됨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두 개의 </a:t>
            </a:r>
            <a:r>
              <a:rPr lang="en-US" altLang="ko-KR" smtClean="0">
                <a:solidFill>
                  <a:schemeClr val="tx1"/>
                </a:solidFill>
              </a:rPr>
              <a:t>LED, </a:t>
            </a:r>
            <a:r>
              <a:rPr lang="ko-KR" altLang="en-US" smtClean="0">
                <a:solidFill>
                  <a:schemeClr val="tx1"/>
                </a:solidFill>
              </a:rPr>
              <a:t>두 개의 광검출기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한 개의 초핑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(chopping)</a:t>
            </a:r>
            <a:r>
              <a:rPr lang="ko-KR" altLang="en-US" smtClean="0">
                <a:solidFill>
                  <a:schemeClr val="tx1"/>
                </a:solidFill>
              </a:rPr>
              <a:t> 장치로 구성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LED</a:t>
            </a:r>
            <a:r>
              <a:rPr lang="ko-KR" altLang="en-US" smtClean="0">
                <a:solidFill>
                  <a:schemeClr val="tx1"/>
                </a:solidFill>
              </a:rPr>
              <a:t>는 초핑 바퀴를 통해 광검출기로 빛을 비춤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바퀴는 투명한 것과 불투명한 것이 번갈아 나타나는 방사형 띠로 되어 있으며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조절용 손잡이와 회전축에 연결되어 있다</a:t>
            </a:r>
            <a:r>
              <a:rPr lang="en-US" altLang="ko-KR" smtClean="0">
                <a:solidFill>
                  <a:schemeClr val="tx1"/>
                </a:solidFill>
              </a:rPr>
              <a:t>([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30-5])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손잡이를 회전시키면 광선이 차단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(interruption)</a:t>
            </a:r>
            <a:r>
              <a:rPr lang="ko-KR" altLang="en-US" smtClean="0">
                <a:solidFill>
                  <a:schemeClr val="tx1"/>
                </a:solidFill>
              </a:rPr>
              <a:t> 된다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각각의 빛 차단은 특정 증분 만큼 주파수 변화를 일으킨다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</p:spTree>
    <p:extLst>
      <p:ext uri="{BB962C8B-B14F-4D97-AF65-F5344CB8AC3E}">
        <p14:creationId xmlns:p14="http://schemas.microsoft.com/office/powerpoint/2010/main" val="2388669238"/>
      </p:ext>
    </p:extLst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168177"/>
            <a:ext cx="8712968" cy="5328592"/>
          </a:xfrm>
        </p:spPr>
        <p:txBody>
          <a:bodyPr/>
          <a:lstStyle/>
          <a:p>
            <a:pPr lvl="1"/>
            <a:r>
              <a:rPr lang="ko-KR" altLang="en-US" smtClean="0">
                <a:solidFill>
                  <a:schemeClr val="tx1"/>
                </a:solidFill>
              </a:rPr>
              <a:t>주파수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제어에서 광학식 인코더는 광검출기가 처음 연속적인 광선 차단을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감지하는 것에 따라 주파수</a:t>
            </a:r>
            <a:r>
              <a:rPr lang="ko-KR" altLang="en-US">
                <a:solidFill>
                  <a:schemeClr val="tx1"/>
                </a:solidFill>
              </a:rPr>
              <a:t>의</a:t>
            </a:r>
            <a:r>
              <a:rPr lang="ko-KR" altLang="en-US" smtClean="0">
                <a:solidFill>
                  <a:schemeClr val="tx1"/>
                </a:solidFill>
              </a:rPr>
              <a:t> 증가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시계 방향 축 회전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와 주파수의 감소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(</a:t>
            </a:r>
            <a:r>
              <a:rPr lang="ko-KR" altLang="en-US" err="1" smtClean="0">
                <a:solidFill>
                  <a:schemeClr val="tx1"/>
                </a:solidFill>
              </a:rPr>
              <a:t>반시계 방향 축 회전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r>
              <a:rPr lang="ko-KR" altLang="en-US" smtClean="0">
                <a:solidFill>
                  <a:schemeClr val="tx1"/>
                </a:solidFill>
              </a:rPr>
              <a:t>의 차이를 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변위 변환기</a:t>
            </a:r>
          </a:p>
        </p:txBody>
      </p:sp>
      <p:pic>
        <p:nvPicPr>
          <p:cNvPr id="5122" name="Picture 2" descr="C:\Users\admin\Desktop\hanbit\전기전자공학개론\교안\img\30\img\img_30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7556" y="2378627"/>
            <a:ext cx="6252121" cy="38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04721"/>
      </p:ext>
    </p:extLst>
  </p:cSld>
  <p:clrMapOvr>
    <a:masterClrMapping/>
  </p:clrMapOvr>
  <p:transition/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832648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※  </a:t>
            </a:r>
            <a:r>
              <a:rPr lang="ko-KR" altLang="en-US" smtClean="0">
                <a:solidFill>
                  <a:schemeClr val="tx1"/>
                </a:solidFill>
              </a:rPr>
              <a:t>센서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(sensor)</a:t>
            </a:r>
            <a:r>
              <a:rPr lang="en-US" altLang="ko-KR" smtClean="0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 온도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습도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기압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압</a:t>
            </a:r>
            <a:r>
              <a:rPr lang="ko-KR" altLang="en-US">
                <a:solidFill>
                  <a:schemeClr val="tx1"/>
                </a:solidFill>
              </a:rPr>
              <a:t>력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질감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접근성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특정 물질의 존재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      </a:t>
            </a:r>
            <a:r>
              <a:rPr lang="ko-KR" altLang="en-US" smtClean="0">
                <a:solidFill>
                  <a:schemeClr val="tx1"/>
                </a:solidFill>
              </a:rPr>
              <a:t>등과 같은 변수를 감지하거나 측정하는 하나 혹은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                   </a:t>
            </a:r>
            <a:r>
              <a:rPr lang="ko-KR" altLang="en-US" smtClean="0">
                <a:solidFill>
                  <a:schemeClr val="tx1"/>
                </a:solidFill>
              </a:rPr>
              <a:t>그 이상의 변환기</a:t>
            </a:r>
            <a:endParaRPr lang="en-US" altLang="ko-KR" smtClean="0"/>
          </a:p>
          <a:p>
            <a:pPr>
              <a:lnSpc>
                <a:spcPct val="150000"/>
              </a:lnSpc>
              <a:tabLst>
                <a:tab pos="2962275"/>
              </a:tabLst>
            </a:pPr>
            <a:r>
              <a:rPr lang="ko-KR" altLang="en-US" err="1" smtClean="0"/>
              <a:t>용량성 압력 센서</a:t>
            </a:r>
            <a:r>
              <a:rPr lang="en-US" altLang="ko-KR" smtClean="0">
                <a:latin typeface="Comic Sans MS" pitchFamily="66" charset="0"/>
              </a:rPr>
              <a:t>(</a:t>
            </a:r>
            <a:r>
              <a:rPr lang="en-US" altLang="ko-KR">
                <a:latin typeface="Comic Sans MS" pitchFamily="66" charset="0"/>
              </a:rPr>
              <a:t>capacitive pressure sensor) </a:t>
            </a:r>
            <a:endParaRPr lang="ko-KR" altLang="en-US" smtClean="0"/>
          </a:p>
          <a:p>
            <a:pPr lvl="1">
              <a:lnSpc>
                <a:spcPct val="150000"/>
              </a:lnSpc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>
                <a:solidFill>
                  <a:schemeClr val="tx1"/>
                </a:solidFill>
              </a:rPr>
              <a:t>그림 </a:t>
            </a:r>
            <a:r>
              <a:rPr lang="en-US" altLang="ko-KR">
                <a:solidFill>
                  <a:schemeClr val="tx1"/>
                </a:solidFill>
              </a:rPr>
              <a:t>30-6</a:t>
            </a:r>
            <a:r>
              <a:rPr lang="en-US" altLang="ko-KR" smtClean="0">
                <a:solidFill>
                  <a:schemeClr val="tx1"/>
                </a:solidFill>
              </a:rPr>
              <a:t>]: </a:t>
            </a:r>
            <a:r>
              <a:rPr lang="ko-KR" altLang="en-US" err="1" smtClean="0">
                <a:solidFill>
                  <a:schemeClr val="tx1"/>
                </a:solidFill>
              </a:rPr>
              <a:t>용량성 압력센서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의 세부 기능도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압축된 유전성 발포체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(dielectric foam)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층으로 분리된 두 개의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금속판은 가변 커패시터가 되어 인덕터와 병렬로 연결</a:t>
            </a:r>
            <a:endParaRPr lang="en-US" altLang="ko-KR">
              <a:solidFill>
                <a:schemeClr val="tx1"/>
              </a:solidFill>
              <a:latin typeface="Comic Sans MS" pitchFamily="66" charset="0"/>
            </a:endParaRPr>
          </a:p>
          <a:p>
            <a:pPr lvl="3">
              <a:lnSpc>
                <a:spcPct val="150000"/>
              </a:lnSpc>
              <a:tabLst>
                <a:tab pos="2962275"/>
              </a:tabLst>
            </a:pPr>
            <a:r>
              <a:rPr lang="en-US" altLang="ko-KR" i="1" smtClean="0">
                <a:solidFill>
                  <a:schemeClr val="tx1"/>
                </a:solidFill>
              </a:rPr>
              <a:t>LC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회로가 되어 발진기의 주파수를 결정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어떤 물체가 센서에 부딪치거나 센서를 밀면 판 간격이 순간적을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감소하여 커패시</a:t>
            </a:r>
            <a:r>
              <a:rPr lang="ko-KR" altLang="en-US" err="1">
                <a:solidFill>
                  <a:schemeClr val="tx1"/>
                </a:solidFill>
              </a:rPr>
              <a:t>턴</a:t>
            </a:r>
            <a:r>
              <a:rPr lang="ko-KR" altLang="en-US" err="1" smtClean="0">
                <a:solidFill>
                  <a:schemeClr val="tx1"/>
                </a:solidFill>
              </a:rPr>
              <a:t>스가 증가하므로 발진 주파수가 감소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  <a:tabLst>
                <a:tab pos="2962275"/>
              </a:tabLst>
            </a:pPr>
            <a:r>
              <a:rPr lang="ko-KR" altLang="en-US" smtClean="0">
                <a:solidFill>
                  <a:schemeClr val="tx1"/>
                </a:solidFill>
              </a:rPr>
              <a:t>물체가 변환기에서 멀어지면 발포층의 스프링이 뒤로 밀려 판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</a:t>
            </a:r>
            <a:r>
              <a:rPr lang="ko-KR" altLang="en-US" smtClean="0">
                <a:solidFill>
                  <a:schemeClr val="tx1"/>
                </a:solidFill>
              </a:rPr>
              <a:t>간격은 최초의 두께가 되며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발진기 주파수는 기준 주파수가 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tabLst>
                <a:tab pos="2962275"/>
              </a:tabLst>
            </a:pP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</p:spTree>
    <p:extLst>
      <p:ext uri="{BB962C8B-B14F-4D97-AF65-F5344CB8AC3E}">
        <p14:creationId xmlns:p14="http://schemas.microsoft.com/office/powerpoint/2010/main" val="3427894459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3050" y="238125"/>
            <a:ext cx="900112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2000"/>
              </a:lnSpc>
              <a:defRPr/>
            </a:pP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 </a:t>
            </a:r>
            <a:r>
              <a:rPr kumimoji="0" lang="en-US" altLang="ko-KR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 </a:t>
            </a:r>
            <a:r>
              <a:rPr kumimoji="0" lang="ko-KR" altLang="en-US" sz="2200" b="0" ker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장 전기 제어</a:t>
            </a:r>
            <a:endParaRPr kumimoji="0" lang="en-US" altLang="ko-KR" sz="2200" b="0" ker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488950" y="908050"/>
            <a:ext cx="21605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>
              <a:spcBef>
                <a:spcPct val="50000"/>
              </a:spcBef>
              <a:buClr>
                <a:srgbClr val="0099CC"/>
              </a:buClr>
              <a:buFont typeface="Webdings" pitchFamily="18" charset="2"/>
              <a:buNone/>
            </a:pPr>
            <a:r>
              <a:rPr lang="en-US" altLang="ko-KR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3.3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제어회로의 구성</a:t>
            </a:r>
          </a:p>
        </p:txBody>
      </p:sp>
      <p:sp>
        <p:nvSpPr>
          <p:cNvPr id="10244" name="직사각형 14"/>
          <p:cNvSpPr>
            <a:spLocks noChangeArrowheads="1"/>
          </p:cNvSpPr>
          <p:nvPr/>
        </p:nvSpPr>
        <p:spPr bwMode="auto">
          <a:xfrm>
            <a:off x="704850" y="1266440"/>
            <a:ext cx="88931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  <a:lvl2pPr marL="742950" indent="-28575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marL="11430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marL="16002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marL="2057400" indent="-228600"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FF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ko-KR" altLang="en-US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▣ </a:t>
            </a:r>
            <a:r>
              <a:rPr lang="ko-KR" altLang="en-US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검 출 부 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인간의 눈이나 귀 등의 </a:t>
            </a:r>
            <a:r>
              <a:rPr lang="ko-KR" altLang="en-US" sz="14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감각에 해당하는 동작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하여 물체의 유무나 위치 또는 온도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․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압력 등의 </a:t>
            </a:r>
            <a:endParaRPr lang="en-US" altLang="ko-KR" sz="1400" b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</a:t>
            </a:r>
            <a:r>
              <a:rPr lang="en-US" altLang="ko-KR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1400" b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제어대상 </a:t>
            </a:r>
            <a:r>
              <a:rPr lang="ko-KR" altLang="en-US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 변화를 검출하여 자동적으로 접점을 개폐하기 위하여 검출기를 사용</a:t>
            </a:r>
            <a:r>
              <a:rPr lang="en-US" altLang="ko-KR" sz="14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22267"/>
              </p:ext>
            </p:extLst>
          </p:nvPr>
        </p:nvGraphicFramePr>
        <p:xfrm>
          <a:off x="1100572" y="2267293"/>
          <a:ext cx="7956885" cy="206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2295">
                  <a:extLst>
                    <a:ext uri="{9D8B030D-6E8A-4147-A177-3AD203B41FA5}"/>
                  </a:extLst>
                </a:gridCol>
                <a:gridCol w="2652295">
                  <a:extLst>
                    <a:ext uri="{9D8B030D-6E8A-4147-A177-3AD203B41FA5}"/>
                  </a:extLst>
                </a:gridCol>
                <a:gridCol w="2652295">
                  <a:extLst>
                    <a:ext uri="{9D8B030D-6E8A-4147-A177-3AD203B41FA5}"/>
                  </a:extLst>
                </a:gridCol>
              </a:tblGrid>
              <a:tr h="687269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접촉 방식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6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비접촉방식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기타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687269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리밋 스위치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광전 스위치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온도</a:t>
                      </a: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압력 스위치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87269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마이크로 스위치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근접 스위치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 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액면 스위치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marT="36016" marB="3601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896466"/>
      </p:ext>
    </p:extLst>
  </p:cSld>
  <p:clrMapOvr>
    <a:masterClrMapping/>
  </p:clrMapOvr>
  <p:transition>
    <p:cut/>
  </p:transition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  <p:pic>
        <p:nvPicPr>
          <p:cNvPr id="6146" name="Picture 2" descr="C:\Users\admin\Desktop\hanbit\전기전자공학개론\교안\img\30\img\img_30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4813" r="30797" b="15149"/>
          <a:stretch>
            <a:fillRect/>
          </a:stretch>
        </p:blipFill>
        <p:spPr bwMode="auto">
          <a:xfrm>
            <a:off x="899592" y="1052736"/>
            <a:ext cx="744741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\Desktop\hanbit\전기전자공학개론\교안\img\30\img\img_30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88238" r="44595" b="4472"/>
          <a:stretch>
            <a:fillRect/>
          </a:stretch>
        </p:blipFill>
        <p:spPr bwMode="auto">
          <a:xfrm>
            <a:off x="2411760" y="4753910"/>
            <a:ext cx="5103391" cy="2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\Desktop\hanbit\전기전자공학개론\교안\img\30\img\img_30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88238" r="920" b="4472"/>
          <a:stretch>
            <a:fillRect/>
          </a:stretch>
        </p:blipFill>
        <p:spPr bwMode="auto">
          <a:xfrm>
            <a:off x="3457500" y="5157192"/>
            <a:ext cx="3778796" cy="2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bscthumb-phinf.pstatic.net/4447_000_1/20180117203813026_QPK9DO213.JPG/%25EC%258A%25AC%25.JPG?type=w450_fst_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970807"/>
            <a:ext cx="1800200" cy="166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 flipV="1">
            <a:off x="5076056" y="1868456"/>
            <a:ext cx="1080120" cy="768456"/>
          </a:xfrm>
          <a:prstGeom prst="bentConnector3">
            <a:avLst>
              <a:gd name="adj1" fmla="val 1384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33406" y="224667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000" smtClean="0">
                <a:latin typeface="HY견고딕" pitchFamily="18" charset="-127"/>
                <a:ea typeface="HY견고딕" pitchFamily="18" charset="-127"/>
              </a:rPr>
              <a:t>인덕</a:t>
            </a:r>
            <a:r>
              <a:rPr lang="ko-KR" altLang="en-US" sz="1000">
                <a:latin typeface="HY견고딕" pitchFamily="18" charset="-127"/>
                <a:ea typeface="HY견고딕" pitchFamily="18" charset="-127"/>
              </a:rPr>
              <a:t>터</a:t>
            </a:r>
            <a:endParaRPr lang="ko-KR" altLang="en-US" sz="10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9689" y="106226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000" smtClean="0">
                <a:latin typeface="HY견고딕" pitchFamily="18" charset="-127"/>
                <a:ea typeface="HY견고딕" pitchFamily="18" charset="-127"/>
              </a:rPr>
              <a:t>축전기</a:t>
            </a:r>
            <a:endParaRPr lang="ko-KR" altLang="en-US" sz="100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570446"/>
      </p:ext>
    </p:extLst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80728"/>
            <a:ext cx="8712968" cy="5328592"/>
          </a:xfrm>
        </p:spPr>
        <p:txBody>
          <a:bodyPr/>
          <a:lstStyle/>
          <a:p>
            <a:pPr lvl="1">
              <a:lnSpc>
                <a:spcPct val="150000"/>
              </a:lnSpc>
              <a:tabLst>
                <a:tab pos="2962275"/>
              </a:tabLst>
            </a:pPr>
            <a:r>
              <a:rPr lang="ko-KR" altLang="en-US" err="1" smtClean="0">
                <a:solidFill>
                  <a:schemeClr val="tx1"/>
                </a:solidFill>
              </a:rPr>
              <a:t>용량성 압력 센서의 출력은 아날로그</a:t>
            </a:r>
            <a:r>
              <a:rPr lang="en-US" altLang="ko-KR" smtClean="0">
                <a:solidFill>
                  <a:schemeClr val="tx1"/>
                </a:solidFill>
              </a:rPr>
              <a:t>-</a:t>
            </a:r>
            <a:r>
              <a:rPr lang="ko-KR" altLang="en-US" smtClean="0">
                <a:solidFill>
                  <a:schemeClr val="tx1"/>
                </a:solidFill>
              </a:rPr>
              <a:t>디지털 변환기를 이용하여 디지털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데이터로 변환할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이 신호는 로봇 제어기와 같은 마이크로컴퓨터로 보낼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압력 센서는 이동 로봇의 앞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뒤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옆 등의 여러 위치에 설치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  <a:tabLst>
                <a:tab pos="2962275"/>
              </a:tabLst>
            </a:pPr>
            <a:r>
              <a:rPr lang="ko-KR" altLang="en-US" smtClean="0">
                <a:solidFill>
                  <a:schemeClr val="tx1"/>
                </a:solidFill>
              </a:rPr>
              <a:t>예</a:t>
            </a:r>
            <a:r>
              <a:rPr lang="en-US" altLang="ko-KR" smtClean="0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로봇 앞면의 센서에 물리적 압력을 받으면 압력 센서가 제어기에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371600" lvl="3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  </a:t>
            </a:r>
            <a:r>
              <a:rPr lang="ko-KR" altLang="en-US" smtClean="0">
                <a:solidFill>
                  <a:schemeClr val="tx1"/>
                </a:solidFill>
              </a:rPr>
              <a:t>신호를 보내 로봇을 뒤로 움직이게 한다</a:t>
            </a:r>
            <a:endParaRPr lang="en-US" altLang="ko-KR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  <a:tabLst>
                <a:tab pos="2962275"/>
              </a:tabLst>
            </a:pPr>
            <a:endParaRPr lang="en-US" altLang="ko-KR" smtClean="0"/>
          </a:p>
          <a:p>
            <a:pPr lvl="1">
              <a:lnSpc>
                <a:spcPct val="150000"/>
              </a:lnSpc>
              <a:tabLst>
                <a:tab pos="2962275"/>
              </a:tabLst>
            </a:pPr>
            <a:r>
              <a:rPr lang="ko-KR" altLang="en-US" err="1" smtClean="0">
                <a:solidFill>
                  <a:schemeClr val="tx1"/>
                </a:solidFill>
              </a:rPr>
              <a:t>용량성 압력 센서는 거대한 전도성 물체나 반도체성 물체가 주변에 있으면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 </a:t>
            </a:r>
            <a:r>
              <a:rPr lang="ko-KR" altLang="en-US" smtClean="0">
                <a:solidFill>
                  <a:schemeClr val="tx1"/>
                </a:solidFill>
              </a:rPr>
              <a:t>비정상적으로 작동할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tabLst>
                <a:tab pos="2962275"/>
              </a:tabLst>
            </a:pPr>
            <a:r>
              <a:rPr lang="ko-KR" altLang="en-US" smtClean="0">
                <a:solidFill>
                  <a:schemeClr val="tx1"/>
                </a:solidFill>
              </a:rPr>
              <a:t>본체 커패시턴스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(body capacitance)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거대한 전도성 물체나 반도체성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tabLst>
                <a:tab pos="2962275"/>
              </a:tabLst>
            </a:pPr>
            <a:r>
              <a:rPr lang="en-US" altLang="ko-KR" smtClean="0">
                <a:solidFill>
                  <a:schemeClr val="tx1"/>
                </a:solidFill>
              </a:rPr>
              <a:t>       </a:t>
            </a:r>
            <a:r>
              <a:rPr lang="ko-KR" altLang="en-US" smtClean="0">
                <a:solidFill>
                  <a:schemeClr val="tx1"/>
                </a:solidFill>
              </a:rPr>
              <a:t>물체가 </a:t>
            </a:r>
            <a:r>
              <a:rPr lang="ko-KR" altLang="en-US">
                <a:solidFill>
                  <a:schemeClr val="tx1"/>
                </a:solidFill>
              </a:rPr>
              <a:t>직접 변환기에 부딪치지 않아도 커패시턴스가 변화</a:t>
            </a:r>
            <a:endParaRPr lang="en-US" altLang="ko-KR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tabLst>
                <a:tab pos="2962275"/>
              </a:tabLst>
            </a:pP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tabLst>
                <a:tab pos="2962275"/>
              </a:tabLst>
            </a:pP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</p:spTree>
    <p:extLst>
      <p:ext uri="{BB962C8B-B14F-4D97-AF65-F5344CB8AC3E}">
        <p14:creationId xmlns:p14="http://schemas.microsoft.com/office/powerpoint/2010/main" val="1092202085"/>
      </p:ext>
    </p:extLst>
  </p:cSld>
  <p:clrMapOvr>
    <a:masterClrMapping/>
  </p:clrMapOvr>
  <p:transition/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688632"/>
          </a:xfrm>
        </p:spPr>
        <p:txBody>
          <a:bodyPr/>
          <a:lstStyle/>
          <a:p>
            <a:r>
              <a:rPr lang="ko-KR" altLang="en-US" err="1" smtClean="0"/>
              <a:t>엘라스토머</a:t>
            </a:r>
            <a:r>
              <a:rPr lang="en-US" altLang="ko-KR" smtClean="0">
                <a:latin typeface="Comic Sans MS" pitchFamily="66" charset="0"/>
              </a:rPr>
              <a:t>(elastomer)</a:t>
            </a:r>
            <a:endParaRPr lang="ko-KR" altLang="en-US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본체 커패시턴스의 효과를 피하려면 압력 감지를 위해 사용하는 커패시턴스 소자 대신 엘라스토머 소자를 사용</a:t>
            </a:r>
            <a:endParaRPr lang="en-US" altLang="ko-KR">
              <a:solidFill>
                <a:schemeClr val="tx1"/>
              </a:solidFill>
            </a:endParaRPr>
          </a:p>
          <a:p>
            <a:pPr lvl="1"/>
            <a:r>
              <a:rPr lang="ko-KR" altLang="en-US" err="1" smtClean="0">
                <a:solidFill>
                  <a:schemeClr val="tx1"/>
                </a:solidFill>
              </a:rPr>
              <a:t>엘라스토머는 </a:t>
            </a:r>
            <a:r>
              <a:rPr lang="ko-KR" altLang="en-US" smtClean="0">
                <a:solidFill>
                  <a:srgbClr val="0000FF"/>
                </a:solidFill>
              </a:rPr>
              <a:t>기계적 압력의 존재 유무를 감지</a:t>
            </a:r>
            <a:r>
              <a:rPr lang="ko-KR" altLang="en-US" smtClean="0">
                <a:solidFill>
                  <a:schemeClr val="tx1"/>
                </a:solidFill>
              </a:rPr>
              <a:t>할 수 있는 고무 또는 플라스틱 같은 유연한 물질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/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30-7]: </a:t>
            </a:r>
            <a:r>
              <a:rPr lang="ko-KR" altLang="en-US" err="1" smtClean="0">
                <a:solidFill>
                  <a:schemeClr val="tx1"/>
                </a:solidFill>
              </a:rPr>
              <a:t>엘라스토머가 어떻게 압력 점의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en-US" smtClean="0">
                <a:solidFill>
                  <a:schemeClr val="tx1"/>
                </a:solidFill>
              </a:rPr>
              <a:t>     위치를 갖고 감지하는지 보여줌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전도성은 좋지만 완벽하지는 않다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발포성 물질처럼 되어 있어 압축될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err="1" smtClean="0">
                <a:solidFill>
                  <a:schemeClr val="tx1"/>
                </a:solidFill>
              </a:rPr>
              <a:t>전도성 판은 엘라스토머 패드에 부착된다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패드의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어떤 점에 압력이 발생하면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물질은 압축되고 전기 저항은 낮아져 판 사이의 전류가 증가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인가된 압력이 증가하면 엘리스토머는 더 얇아지고  전류는 더 증가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변화된 전류 데이터는 로봇 제어기와 같은 마이크로컴퓨터로 보내짐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  <p:pic>
        <p:nvPicPr>
          <p:cNvPr id="7170" name="Picture 2" descr="C:\Users\admin\Desktop\hanbit\전기전자공학개론\교안\img\30\img\img_30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32463" b="8413"/>
          <a:stretch>
            <a:fillRect/>
          </a:stretch>
        </p:blipFill>
        <p:spPr bwMode="auto">
          <a:xfrm>
            <a:off x="5688632" y="2564904"/>
            <a:ext cx="3275856" cy="275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\Desktop\hanbit\전기전자공학개론\교안\img\30\img\img_30-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t="91588" r="954" b="2272"/>
          <a:stretch>
            <a:fillRect/>
          </a:stretch>
        </p:blipFill>
        <p:spPr bwMode="auto">
          <a:xfrm>
            <a:off x="2051720" y="4725144"/>
            <a:ext cx="5040560" cy="1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858035"/>
      </p:ext>
    </p:extLst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616624"/>
          </a:xfrm>
        </p:spPr>
        <p:txBody>
          <a:bodyPr/>
          <a:lstStyle/>
          <a:p>
            <a:r>
              <a:rPr lang="ko-KR" altLang="en-US" smtClean="0"/>
              <a:t>배압 센서</a:t>
            </a:r>
            <a:r>
              <a:rPr lang="en-US" altLang="ko-KR" smtClean="0">
                <a:latin typeface="Comic Sans MS" pitchFamily="66" charset="0"/>
              </a:rPr>
              <a:t>(back-pressure sensor)</a:t>
            </a:r>
            <a:endParaRPr lang="ko-KR" altLang="en-US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모터는 토크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(torque)</a:t>
            </a:r>
            <a:r>
              <a:rPr lang="ko-KR" altLang="en-US" smtClean="0">
                <a:solidFill>
                  <a:schemeClr val="tx1"/>
                </a:solidFill>
              </a:rPr>
              <a:t>에 따라 측정될 수 있는 압력을 발생</a:t>
            </a: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배압 센서는 주어진 정확한 순서에 모터의 토크를 감지하고 측정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센서는 보통 </a:t>
            </a:r>
            <a:r>
              <a:rPr lang="ko-KR" altLang="en-US" smtClean="0">
                <a:solidFill>
                  <a:srgbClr val="0000FF"/>
                </a:solidFill>
              </a:rPr>
              <a:t>토크가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rgbClr val="0000FF"/>
                </a:solidFill>
              </a:rPr>
              <a:t>증가</a:t>
            </a:r>
            <a:r>
              <a:rPr lang="ko-KR" altLang="en-US" smtClean="0">
                <a:solidFill>
                  <a:schemeClr val="tx1"/>
                </a:solidFill>
              </a:rPr>
              <a:t>하면 </a:t>
            </a:r>
            <a:r>
              <a:rPr lang="ko-KR" altLang="en-US" smtClean="0">
                <a:solidFill>
                  <a:srgbClr val="0000FF"/>
                </a:solidFill>
              </a:rPr>
              <a:t>전압도 증가</a:t>
            </a:r>
            <a:r>
              <a:rPr lang="ko-KR" altLang="en-US" smtClean="0">
                <a:solidFill>
                  <a:schemeClr val="tx1"/>
                </a:solidFill>
              </a:rPr>
              <a:t>하는 변동 전압을 발생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30-8]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 배압 센서 기능도</a:t>
            </a:r>
          </a:p>
          <a:p>
            <a:pPr lvl="2"/>
            <a:endParaRPr lang="en-US" altLang="ko-KR" smtClean="0">
              <a:solidFill>
                <a:schemeClr val="tx1"/>
              </a:solidFill>
            </a:endParaRPr>
          </a:p>
          <a:p>
            <a:endParaRPr lang="en-US" altLang="ko-KR"/>
          </a:p>
          <a:p>
            <a:pPr lvl="2"/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endParaRPr lang="en-US" altLang="ko-KR"/>
          </a:p>
          <a:p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배압 센서를 이용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로봇 그리퍼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(gripper)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팔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드릴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해머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다른 엔드 이펙터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(end effector)</a:t>
            </a:r>
            <a:r>
              <a:rPr lang="ko-KR" altLang="en-US" smtClean="0">
                <a:solidFill>
                  <a:schemeClr val="tx1"/>
                </a:solidFill>
              </a:rPr>
              <a:t>에서 가한 힘을 제한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센서에서 생성된 신호 또는 역전압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(back voltage)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은 모터에 의해 인가된 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  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토크를 줄이고</a:t>
            </a: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로봇이 다루는 물체의 손상을 방지</a:t>
            </a:r>
            <a:endParaRPr lang="en-US" altLang="ko-KR" smtClean="0">
              <a:solidFill>
                <a:schemeClr val="tx1"/>
              </a:solidFill>
              <a:latin typeface="Comic Sans MS" pitchFamily="66" charset="0"/>
            </a:endParaRPr>
          </a:p>
          <a:p>
            <a:pPr marL="914400" lvl="2" indent="0">
              <a:buNone/>
            </a:pPr>
            <a:r>
              <a:rPr lang="en-US" altLang="ko-KR" smtClean="0">
                <a:solidFill>
                  <a:schemeClr val="tx1"/>
                </a:solidFill>
                <a:latin typeface="Comic Sans MS" pitchFamily="66" charset="0"/>
              </a:rPr>
              <a:t>- </a:t>
            </a:r>
            <a:r>
              <a:rPr lang="ko-KR" altLang="en-US" smtClean="0">
                <a:solidFill>
                  <a:schemeClr val="tx1"/>
                </a:solidFill>
                <a:latin typeface="Comic Sans MS" pitchFamily="66" charset="0"/>
              </a:rPr>
              <a:t>로봇 주위에서 작업하는 사람의 안전을 보장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  <p:pic>
        <p:nvPicPr>
          <p:cNvPr id="8194" name="Picture 2" descr="C:\Users\admin\Desktop\hanbit\전기전자공학개론\교안\img\30\img\img_30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2" r="1854" b="3254"/>
          <a:stretch>
            <a:fillRect/>
          </a:stretch>
        </p:blipFill>
        <p:spPr bwMode="auto">
          <a:xfrm>
            <a:off x="2771800" y="2857500"/>
            <a:ext cx="4798045" cy="205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452781"/>
      </p:ext>
    </p:extLst>
  </p:cSld>
  <p:clrMapOvr>
    <a:masterClrMapping/>
  </p:clrMapOvr>
  <p:transition/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27770"/>
            <a:ext cx="864096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err="1" smtClean="0"/>
              <a:t>용량성 근접 센서</a:t>
            </a:r>
            <a:r>
              <a:rPr lang="en-US" altLang="ko-KR" smtClean="0">
                <a:latin typeface="Comic Sans MS" pitchFamily="66" charset="0"/>
              </a:rPr>
              <a:t>(capacitive proximity sensor)</a:t>
            </a:r>
            <a:endParaRPr lang="ko-KR" altLang="en-US" smtClean="0"/>
          </a:p>
          <a:p>
            <a:pPr lvl="1">
              <a:lnSpc>
                <a:spcPct val="150000"/>
              </a:lnSpc>
            </a:pPr>
            <a:r>
              <a:rPr lang="en-US" altLang="ko-KR" sz="2000" smtClean="0">
                <a:solidFill>
                  <a:schemeClr val="tx1"/>
                </a:solidFill>
              </a:rPr>
              <a:t>RF </a:t>
            </a:r>
            <a:r>
              <a:rPr lang="ko-KR" altLang="en-US" sz="2000" err="1" smtClean="0">
                <a:solidFill>
                  <a:schemeClr val="tx1"/>
                </a:solidFill>
              </a:rPr>
              <a:t>발진기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주파수 검출기와</a:t>
            </a:r>
            <a:r>
              <a:rPr lang="en-US" altLang="ko-KR" sz="2000" smtClean="0">
                <a:solidFill>
                  <a:schemeClr val="tx1"/>
                </a:solidFill>
              </a:rPr>
              <a:t> </a:t>
            </a:r>
            <a:r>
              <a:rPr lang="ko-KR" altLang="en-US" sz="2000" err="1" smtClean="0">
                <a:solidFill>
                  <a:schemeClr val="tx1"/>
                </a:solidFill>
              </a:rPr>
              <a:t>발진기에 연결된 금속판으로 되어 있다</a:t>
            </a:r>
            <a:r>
              <a:rPr lang="en-US" altLang="ko-KR" sz="2000" smtClean="0">
                <a:solidFill>
                  <a:schemeClr val="tx1"/>
                </a:solidFill>
              </a:rPr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- </a:t>
            </a:r>
            <a:r>
              <a:rPr lang="ko-KR" altLang="en-US" sz="2000" err="1" smtClean="0">
                <a:solidFill>
                  <a:schemeClr val="tx1"/>
                </a:solidFill>
              </a:rPr>
              <a:t>용량성 압력 커패시턴스를 비정상적으로 동작시키는 본체 커패시턴스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 </a:t>
            </a:r>
            <a:r>
              <a:rPr lang="ko-KR" altLang="en-US" sz="2000" smtClean="0">
                <a:solidFill>
                  <a:schemeClr val="tx1"/>
                </a:solidFill>
              </a:rPr>
              <a:t>효과를 이용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- </a:t>
            </a:r>
            <a:r>
              <a:rPr lang="ko-KR" altLang="en-US" sz="2000" smtClean="0">
                <a:solidFill>
                  <a:schemeClr val="tx1"/>
                </a:solidFill>
              </a:rPr>
              <a:t>주변 영향으로 </a:t>
            </a:r>
            <a:r>
              <a:rPr lang="ko-KR" altLang="en-US" sz="2000" smtClean="0">
                <a:solidFill>
                  <a:srgbClr val="0000FF"/>
                </a:solidFill>
              </a:rPr>
              <a:t>금속판의 커패시턴스가 변하면 발진 주파수가 바뀌는 </a:t>
            </a:r>
            <a:endParaRPr lang="en-US" altLang="ko-KR" sz="2000" smtClean="0">
              <a:solidFill>
                <a:srgbClr val="0000FF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 </a:t>
            </a:r>
            <a:r>
              <a:rPr lang="ko-KR" altLang="en-US" sz="2000" err="1" smtClean="0">
                <a:solidFill>
                  <a:schemeClr val="tx1"/>
                </a:solidFill>
              </a:rPr>
              <a:t>발진기를 설계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/>
                </a:solidFill>
              </a:rPr>
              <a:t>주파수 검출기는 변화를 감지하고 신호를 마이크로컴퓨터나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</a:t>
            </a:r>
            <a:r>
              <a:rPr lang="ko-KR" altLang="en-US" sz="2000" smtClean="0">
                <a:solidFill>
                  <a:schemeClr val="tx1"/>
                </a:solidFill>
              </a:rPr>
              <a:t>로봇 제어기에 전송</a:t>
            </a:r>
            <a:endParaRPr lang="en-US" altLang="ko-KR" sz="200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</p:spTree>
    <p:extLst>
      <p:ext uri="{BB962C8B-B14F-4D97-AF65-F5344CB8AC3E}">
        <p14:creationId xmlns:p14="http://schemas.microsoft.com/office/powerpoint/2010/main" val="1530826367"/>
      </p:ext>
    </p:extLst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04056"/>
          </a:xfrm>
        </p:spPr>
        <p:txBody>
          <a:bodyPr/>
          <a:lstStyle/>
          <a:p>
            <a:r>
              <a:rPr lang="ko-KR" altLang="en-US" err="1" smtClean="0"/>
              <a:t>용량성 근접 센서</a:t>
            </a:r>
            <a:r>
              <a:rPr lang="en-US" altLang="ko-KR" smtClean="0">
                <a:latin typeface="Comic Sans MS" pitchFamily="66" charset="0"/>
              </a:rPr>
              <a:t>(capacitive proximity sensor)</a:t>
            </a:r>
            <a:endParaRPr lang="ko-KR" altLang="en-US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  <p:sp>
        <p:nvSpPr>
          <p:cNvPr id="7" name="내용 개체 틀 4"/>
          <p:cNvSpPr txBox="1"/>
          <p:nvPr/>
        </p:nvSpPr>
        <p:spPr bwMode="auto">
          <a:xfrm>
            <a:off x="251520" y="1412776"/>
            <a:ext cx="8588037" cy="20162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금속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소금물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살아있는 조직과 같은 전도성을 갖는 물질들은 건조된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</a:t>
            </a:r>
            <a:r>
              <a:rPr lang="ko-KR" altLang="en-US" sz="2000" smtClean="0">
                <a:solidFill>
                  <a:schemeClr val="tx1"/>
                </a:solidFill>
              </a:rPr>
              <a:t>나무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플라스틱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유리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마른 섬유와 같은 비전도성 물질보다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</a:t>
            </a:r>
            <a:r>
              <a:rPr lang="ko-KR" altLang="en-US" sz="2000" err="1" smtClean="0">
                <a:solidFill>
                  <a:schemeClr val="tx1"/>
                </a:solidFill>
              </a:rPr>
              <a:t>용량성 변환기에 더 쉽게 감지</a:t>
            </a:r>
            <a:endParaRPr lang="en-US" altLang="ko-KR" sz="2000" smtClean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60032" y="2492896"/>
            <a:ext cx="4176464" cy="3456383"/>
            <a:chOff x="5422089" y="3725550"/>
            <a:chExt cx="3507013" cy="2809635"/>
          </a:xfrm>
        </p:grpSpPr>
        <p:pic>
          <p:nvPicPr>
            <p:cNvPr id="9218" name="Picture 2" descr="C:\Users\admin\Desktop\hanbit\전기전자공학개론\교안\img\30\img\img_30-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90" b="10552"/>
            <a:stretch>
              <a:fillRect/>
            </a:stretch>
          </p:blipFill>
          <p:spPr bwMode="auto">
            <a:xfrm>
              <a:off x="5422089" y="3725550"/>
              <a:ext cx="3454615" cy="238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admin\Desktop\hanbit\전기전자공학개론\교안\img\30\img\img_30-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84" t="93181" r="2564"/>
            <a:stretch>
              <a:fillRect/>
            </a:stretch>
          </p:blipFill>
          <p:spPr bwMode="auto">
            <a:xfrm>
              <a:off x="7705140" y="6353031"/>
              <a:ext cx="1223962" cy="18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admin\Desktop\hanbit\전기전자공학개론\교안\img\30\img\img_30-9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" t="91648" r="29615" b="1135"/>
            <a:stretch>
              <a:fillRect/>
            </a:stretch>
          </p:blipFill>
          <p:spPr bwMode="auto">
            <a:xfrm>
              <a:off x="5508104" y="6147702"/>
              <a:ext cx="3267076" cy="192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4"/>
          <p:cNvSpPr txBox="1"/>
          <p:nvPr/>
        </p:nvSpPr>
        <p:spPr bwMode="auto">
          <a:xfrm>
            <a:off x="251520" y="2961440"/>
            <a:ext cx="4608512" cy="2699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kumimoji="1" sz="2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9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나눔고딕" charset="-127"/>
              <a:buChar char="−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kumimoji="1" sz="1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2000" err="1" smtClean="0">
                <a:solidFill>
                  <a:schemeClr val="tx1"/>
                </a:solidFill>
              </a:rPr>
              <a:t>용량성 </a:t>
            </a:r>
            <a:r>
              <a:rPr lang="ko-KR" altLang="en-US" sz="2000" smtClean="0">
                <a:solidFill>
                  <a:srgbClr val="0000FF"/>
                </a:solidFill>
              </a:rPr>
              <a:t>접근 센서</a:t>
            </a:r>
            <a:r>
              <a:rPr lang="ko-KR" altLang="en-US" sz="2000" smtClean="0">
                <a:solidFill>
                  <a:schemeClr val="tx1"/>
                </a:solidFill>
              </a:rPr>
              <a:t>는 전도성 물체가 없는 상황에서 잘 동작하지 않음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기계 제작 공장에서는 용량성 접근 센서를 갖춘 로봇을 위한 적합한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</a:t>
            </a:r>
            <a:r>
              <a:rPr lang="ko-KR" altLang="en-US" sz="2000" smtClean="0">
                <a:solidFill>
                  <a:schemeClr val="tx1"/>
                </a:solidFill>
              </a:rPr>
              <a:t>환경 제공</a:t>
            </a:r>
            <a:endParaRPr lang="en-US" altLang="ko-KR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46014"/>
      </p:ext>
    </p:extLst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927770"/>
            <a:ext cx="8712968" cy="5741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광학식 근접 센서</a:t>
            </a:r>
            <a:r>
              <a:rPr lang="en-US" altLang="ko-KR" smtClean="0">
                <a:latin typeface="Comic Sans MS" pitchFamily="66" charset="0"/>
              </a:rPr>
              <a:t>(photoelectric proximity sensor)</a:t>
            </a:r>
            <a:endParaRPr lang="ko-KR" altLang="en-US" smtClean="0"/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라이트 빔 발생기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</a:rPr>
              <a:t>광검출기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주파수 감응 증폭기와 마이크로 컴퓨터가 상호 연결되어 동작</a:t>
            </a:r>
            <a:r>
              <a:rPr lang="en-US" altLang="ko-KR" smtClean="0">
                <a:solidFill>
                  <a:schemeClr val="tx1"/>
                </a:solidFill>
              </a:rPr>
              <a:t>([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30-10])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solidFill>
                  <a:schemeClr val="tx1"/>
                </a:solidFill>
              </a:rPr>
              <a:t>라이트 빔이 물체에서 반사되면 </a:t>
            </a:r>
            <a:r>
              <a:rPr lang="ko-KR" altLang="en-US" err="1" smtClean="0">
                <a:solidFill>
                  <a:srgbClr val="0000FF"/>
                </a:solidFill>
              </a:rPr>
              <a:t>광검출기가 반사된 빛들을 감지</a:t>
            </a:r>
            <a:endParaRPr lang="en-US" altLang="ko-KR">
              <a:solidFill>
                <a:srgbClr val="0000FF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톤 발생기는 </a:t>
            </a:r>
            <a:r>
              <a:rPr lang="en-US" altLang="ko-KR" sz="1800" smtClean="0">
                <a:solidFill>
                  <a:schemeClr val="tx1"/>
                </a:solidFill>
              </a:rPr>
              <a:t>1,000Hz</a:t>
            </a:r>
            <a:r>
              <a:rPr lang="ko-KR" altLang="en-US" sz="1800" smtClean="0">
                <a:solidFill>
                  <a:schemeClr val="tx1"/>
                </a:solidFill>
              </a:rPr>
              <a:t>의 주파수에서 라이트 빔을 변조</a:t>
            </a:r>
            <a:endParaRPr lang="en-US" altLang="ko-KR" sz="180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err="1" smtClean="0">
                <a:solidFill>
                  <a:schemeClr val="tx1"/>
                </a:solidFill>
              </a:rPr>
              <a:t>광검출기의 증폭기는 같은 주파수에서 변조된 빛에 대해서만 반응</a:t>
            </a:r>
            <a:endParaRPr lang="en-US" altLang="ko-KR" sz="180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외부 조명이나 태양광으로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발생할 수 있는 거짓 이미지</a:t>
            </a:r>
            <a:r>
              <a:rPr lang="en-US" altLang="ko-KR" sz="1800" smtClean="0">
                <a:solidFill>
                  <a:schemeClr val="tx1"/>
                </a:solidFill>
                <a:latin typeface="Comic Sans MS" pitchFamily="66" charset="0"/>
              </a:rPr>
              <a:t>(false image)</a:t>
            </a:r>
            <a:r>
              <a:rPr lang="ko-KR" altLang="en-US" sz="1800" smtClean="0">
                <a:solidFill>
                  <a:schemeClr val="tx1"/>
                </a:solidFill>
              </a:rPr>
              <a:t>를 막음</a:t>
            </a:r>
            <a:endParaRPr lang="en-US" altLang="ko-KR" sz="180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그러한 광원은 특별한 주파수를 갖는 빛에서만 반응하도록 설계된 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센서를 동작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      </a:t>
            </a:r>
            <a:r>
              <a:rPr lang="ko-KR" altLang="en-US" sz="1800" smtClean="0">
                <a:solidFill>
                  <a:schemeClr val="tx1"/>
                </a:solidFill>
              </a:rPr>
              <a:t>시키지는 못함</a:t>
            </a:r>
            <a:endParaRPr lang="en-US" altLang="ko-KR" sz="180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</a:rPr>
              <a:t>    - </a:t>
            </a:r>
            <a:r>
              <a:rPr lang="ko-KR" altLang="en-US" sz="1800" smtClean="0">
                <a:solidFill>
                  <a:schemeClr val="tx1"/>
                </a:solidFill>
              </a:rPr>
              <a:t>로봇이 물체에 접근하면 로봇 제어기는 반사되고 변조된 빛의 세기가 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</a:t>
            </a:r>
            <a:r>
              <a:rPr lang="ko-KR" altLang="en-US" smtClean="0">
                <a:solidFill>
                  <a:schemeClr val="tx1"/>
                </a:solidFill>
              </a:rPr>
              <a:t>증가한다는 것을 감지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로봇은 물체가 없는 방향으로 진행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</p:spTree>
    <p:extLst>
      <p:ext uri="{BB962C8B-B14F-4D97-AF65-F5344CB8AC3E}">
        <p14:creationId xmlns:p14="http://schemas.microsoft.com/office/powerpoint/2010/main" val="3419365217"/>
      </p:ext>
    </p:extLst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mtClean="0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mtClean="0"/>
          </a:p>
          <a:p>
            <a:pPr marL="1828800" lvl="4" indent="0">
              <a:lnSpc>
                <a:spcPct val="150000"/>
              </a:lnSpc>
              <a:buNone/>
            </a:pPr>
            <a:endParaRPr lang="en-US" altLang="ko-KR"/>
          </a:p>
          <a:p>
            <a:pPr marL="1828800" lvl="4" indent="0">
              <a:lnSpc>
                <a:spcPct val="150000"/>
              </a:lnSpc>
              <a:buNone/>
            </a:pPr>
            <a:endParaRPr lang="en-US" altLang="ko-KR"/>
          </a:p>
          <a:p>
            <a:pPr marL="1828800" lvl="4" indent="0">
              <a:lnSpc>
                <a:spcPct val="150000"/>
              </a:lnSpc>
              <a:buNone/>
            </a:pPr>
            <a:endParaRPr lang="en-US" altLang="ko-KR"/>
          </a:p>
          <a:p>
            <a:pPr marL="1828800" lvl="4" indent="0">
              <a:lnSpc>
                <a:spcPct val="150000"/>
              </a:lnSpc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광학식 접근 센서는 빛을 반사하지 않는 물체에서는 잘 동작하지 않음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반사된 빛이 광검출기로 되돌아가지 못하여 로봇이 물체를 감지하지 </a:t>
            </a:r>
            <a:r>
              <a:rPr lang="ko-KR" altLang="en-US" smtClean="0">
                <a:solidFill>
                  <a:schemeClr val="tx1"/>
                </a:solidFill>
              </a:rPr>
              <a:t>못함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유리창이나 거울과 같은 매끄러운 물체가 예리한 각도로 접근할 때에도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 동작하지 못함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  <p:pic>
        <p:nvPicPr>
          <p:cNvPr id="10242" name="Picture 2" descr="C:\Users\admin\Desktop\hanbit\전기전자공학개론\교안\img\30\img\img_30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9740" y="1052735"/>
            <a:ext cx="6404942" cy="33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824758" y="2060848"/>
            <a:ext cx="79208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524750"/>
      </p:ext>
    </p:extLst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37295"/>
            <a:ext cx="8712968" cy="56166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텍스처 센서</a:t>
            </a:r>
            <a:r>
              <a:rPr lang="en-US" altLang="ko-KR" smtClean="0">
                <a:latin typeface="Comic Sans MS" pitchFamily="66" charset="0"/>
              </a:rPr>
              <a:t>(</a:t>
            </a:r>
            <a:r>
              <a:rPr lang="en-US" altLang="ko-KR">
                <a:latin typeface="Comic Sans MS" pitchFamily="66" charset="0"/>
              </a:rPr>
              <a:t>texture </a:t>
            </a:r>
            <a:r>
              <a:rPr lang="en-US" altLang="ko-KR" smtClean="0">
                <a:latin typeface="Comic Sans MS" pitchFamily="66" charset="0"/>
              </a:rPr>
              <a:t>sensing)</a:t>
            </a:r>
            <a:endParaRPr lang="ko-KR" altLang="en-US" smtClean="0"/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물체가 매끄러운 </a:t>
            </a:r>
            <a:r>
              <a:rPr lang="ko-KR" altLang="en-US" smtClean="0">
                <a:solidFill>
                  <a:srgbClr val="0000FF"/>
                </a:solidFill>
              </a:rPr>
              <a:t>표면</a:t>
            </a:r>
            <a:r>
              <a:rPr lang="ko-KR" altLang="en-US" smtClean="0">
                <a:solidFill>
                  <a:schemeClr val="tx1"/>
                </a:solidFill>
              </a:rPr>
              <a:t> 또는 거친 표면을 갖는지를 결정하는 기계적 능력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간단한 텍스처 센서는 레이저 혹은 몇 개의 빛 감응성 센서를 사용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</a:rPr>
              <a:t>[</a:t>
            </a:r>
            <a:r>
              <a:rPr lang="ko-KR" altLang="en-US" smtClean="0">
                <a:solidFill>
                  <a:schemeClr val="tx1"/>
                </a:solidFill>
              </a:rPr>
              <a:t>그림 </a:t>
            </a:r>
            <a:r>
              <a:rPr lang="en-US" altLang="ko-KR" smtClean="0">
                <a:solidFill>
                  <a:schemeClr val="tx1"/>
                </a:solidFill>
              </a:rPr>
              <a:t>30-11]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 레이저</a:t>
            </a:r>
            <a:r>
              <a:rPr lang="en-US" altLang="ko-KR" smtClean="0">
                <a:solidFill>
                  <a:schemeClr val="tx1"/>
                </a:solidFill>
              </a:rPr>
              <a:t>(L)</a:t>
            </a:r>
            <a:r>
              <a:rPr lang="ko-KR" altLang="en-US" smtClean="0">
                <a:solidFill>
                  <a:schemeClr val="tx1"/>
                </a:solidFill>
              </a:rPr>
              <a:t>와 센서</a:t>
            </a:r>
            <a:r>
              <a:rPr lang="en-US" altLang="ko-KR" smtClean="0">
                <a:solidFill>
                  <a:schemeClr val="tx1"/>
                </a:solidFill>
              </a:rPr>
              <a:t>(S)</a:t>
            </a:r>
            <a:r>
              <a:rPr lang="ko-KR" altLang="en-US" smtClean="0">
                <a:solidFill>
                  <a:schemeClr val="tx1"/>
                </a:solidFill>
              </a:rPr>
              <a:t>가 경합하여 평편하고 빛나는 표면과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     </a:t>
            </a:r>
            <a:r>
              <a:rPr lang="ko-KR" altLang="en-US" smtClean="0">
                <a:solidFill>
                  <a:schemeClr val="tx1"/>
                </a:solidFill>
              </a:rPr>
              <a:t>평편하고 거친 표면을 어떻게 구분하는지 보여줌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평편한 유리 거울처럼 빛나는 표면은 입사각만으로 빛을 반사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빛나는 표면은 전적으로 입사각과 같은 각을 갖는 반사각으로 빔을 반사시켜 센서로 보냄</a:t>
            </a:r>
            <a:endParaRPr lang="en-US" altLang="ko-KR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종이처럼 거친 표면은 모든 방향으로 빛을 반사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mtClean="0">
                <a:solidFill>
                  <a:schemeClr val="tx1"/>
                </a:solidFill>
              </a:rPr>
              <a:t>거친 표면은 모든 센서로 빔을 반사시킴</a:t>
            </a:r>
            <a:endParaRPr lang="en-US" altLang="ko-KR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마이크로 컴퓨터는 이러한 차이를 알 수 있게 프로그램화할 수 있다</a:t>
            </a:r>
            <a:endParaRPr lang="en-US" altLang="ko-KR" smtClean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endParaRPr lang="en-US" altLang="ko-KR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</p:spTree>
    <p:extLst>
      <p:ext uri="{BB962C8B-B14F-4D97-AF65-F5344CB8AC3E}">
        <p14:creationId xmlns:p14="http://schemas.microsoft.com/office/powerpoint/2010/main" val="3102959521"/>
      </p:ext>
    </p:extLst>
  </p:cSld>
  <p:clrMapOvr>
    <a:masterClrMapping/>
  </p:clrMapOvr>
  <p:transition/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5516" y="980728"/>
            <a:ext cx="8712968" cy="5616624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어떤 표면 형태는 텍스처 센서를 혼란에 빠뜨림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/>
                </a:solidFill>
              </a:rPr>
              <a:t>예</a:t>
            </a:r>
            <a:r>
              <a:rPr lang="en-US" altLang="ko-KR" sz="2000" smtClean="0">
                <a:solidFill>
                  <a:schemeClr val="tx1"/>
                </a:solidFill>
              </a:rPr>
              <a:t>) </a:t>
            </a:r>
            <a:r>
              <a:rPr lang="ko-KR" altLang="en-US" sz="2000" smtClean="0">
                <a:solidFill>
                  <a:schemeClr val="tx1"/>
                </a:solidFill>
              </a:rPr>
              <a:t>작은 얼음 덩어리 더미는 작은 스케일로 보면 매끄럽지만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     </a:t>
            </a:r>
            <a:r>
              <a:rPr lang="ko-KR" altLang="en-US" sz="2000" smtClean="0">
                <a:solidFill>
                  <a:schemeClr val="tx1"/>
                </a:solidFill>
              </a:rPr>
              <a:t>큰 스케일로 보면 무광택의 거친 모양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/>
                </a:solidFill>
              </a:rPr>
              <a:t>텍스처 센서는 </a:t>
            </a:r>
            <a:r>
              <a:rPr lang="ko-KR" altLang="en-US" sz="2000" smtClean="0">
                <a:solidFill>
                  <a:srgbClr val="0000FF"/>
                </a:solidFill>
              </a:rPr>
              <a:t>레이저 빔의 직경에 따라 </a:t>
            </a:r>
            <a:r>
              <a:rPr lang="ko-KR" altLang="en-US" sz="2000" smtClean="0">
                <a:solidFill>
                  <a:schemeClr val="tx1"/>
                </a:solidFill>
              </a:rPr>
              <a:t>표면이 매끄러운지 거친지를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</a:t>
            </a:r>
            <a:r>
              <a:rPr lang="ko-KR" altLang="en-US" sz="2000" smtClean="0">
                <a:solidFill>
                  <a:schemeClr val="tx1"/>
                </a:solidFill>
              </a:rPr>
              <a:t>감지</a:t>
            </a:r>
            <a:r>
              <a:rPr lang="en-US" altLang="ko-KR" sz="2000" smtClean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/>
                </a:solidFill>
              </a:rPr>
              <a:t>센서의 결정은 표면과 연결된 센서의 상대적인 움직임에 의해 영향을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</a:t>
            </a:r>
            <a:r>
              <a:rPr lang="ko-KR" altLang="en-US" sz="2000" smtClean="0">
                <a:solidFill>
                  <a:schemeClr val="tx1"/>
                </a:solidFill>
              </a:rPr>
              <a:t>받음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/>
                </a:solidFill>
              </a:rPr>
              <a:t>센서와 관련하여 고정된 표면으로 해석하고 센서와 관련하여 움직일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en-US" altLang="ko-KR" sz="2000" smtClean="0">
                <a:solidFill>
                  <a:schemeClr val="tx1"/>
                </a:solidFill>
              </a:rPr>
              <a:t>   </a:t>
            </a:r>
            <a:r>
              <a:rPr lang="ko-KR" altLang="en-US" sz="2000" smtClean="0">
                <a:solidFill>
                  <a:schemeClr val="tx1"/>
                </a:solidFill>
              </a:rPr>
              <a:t>때는 거친 면으로 해석</a:t>
            </a:r>
            <a:endParaRPr lang="en-US" altLang="ko-KR" sz="200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</a:rPr>
              <a:t>감지 및 측정</a:t>
            </a:r>
          </a:p>
        </p:txBody>
      </p:sp>
    </p:spTree>
    <p:extLst>
      <p:ext uri="{BB962C8B-B14F-4D97-AF65-F5344CB8AC3E}">
        <p14:creationId xmlns:p14="http://schemas.microsoft.com/office/powerpoint/2010/main" val="3091679932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25"/>
  <p:tag name="AS_OS" val="Unix 5.11.0.1022"/>
  <p:tag name="AS_RELEASE_DATE" val="2022.05.14"/>
  <p:tag name="AS_TITLE" val="Aspose.Slides for .NET Standard 2.0"/>
  <p:tag name="AS_VERSION" val="22.5"/>
</p:tagLst>
</file>

<file path=ppt/theme/theme1.xml><?xml version="1.0" encoding="utf-8"?>
<a:theme xmlns:r="http://schemas.openxmlformats.org/officeDocument/2006/relationships" xmlns:a="http://schemas.openxmlformats.org/drawingml/2006/main" name="ICAS - Red Horizontal">
  <a:themeElements>
    <a:clrScheme name="ICAS - Red Horizontal 1">
      <a:dk1>
        <a:srgbClr val="000000"/>
      </a:dk1>
      <a:lt1>
        <a:srgbClr val="E6D199"/>
      </a:lt1>
      <a:dk2>
        <a:srgbClr val="FFFFFF"/>
      </a:dk2>
      <a:lt2>
        <a:srgbClr val="1E6E04"/>
      </a:lt2>
      <a:accent1>
        <a:srgbClr val="A11D26"/>
      </a:accent1>
      <a:accent2>
        <a:srgbClr val="FFE28F"/>
      </a:accent2>
      <a:accent3>
        <a:srgbClr val="F0E5CA"/>
      </a:accent3>
      <a:accent4>
        <a:srgbClr val="000000"/>
      </a:accent4>
      <a:accent5>
        <a:srgbClr val="CDABAC"/>
      </a:accent5>
      <a:accent6>
        <a:srgbClr val="E7CD81"/>
      </a:accent6>
      <a:hlink>
        <a:srgbClr val="FF9900"/>
      </a:hlink>
      <a:folHlink>
        <a:srgbClr val="263582"/>
      </a:folHlink>
    </a:clrScheme>
    <a:fontScheme name="ICAS - Red Horizontal">
      <a:majorFont>
        <a:latin typeface="HY헤드라인M"/>
        <a:ea typeface="HY헤드라인M"/>
        <a:cs typeface="Arial"/>
      </a:majorFont>
      <a:minorFont>
        <a:latin typeface="HY헤드라인M"/>
        <a:ea typeface="HY헤드라인M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defRPr dirty="0"/>
        </a:defPPr>
      </a:lstStyle>
    </a:spDef>
    <a:lnDef>
      <a:spPr bwMode="auto">
        <a:solidFill>
          <a:srgbClr val="99FF66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ICAS - Red Horizontal 1">
        <a:dk1>
          <a:srgbClr val="000000"/>
        </a:dk1>
        <a:lt1>
          <a:srgbClr val="E6D199"/>
        </a:lt1>
        <a:dk2>
          <a:srgbClr val="FFFFFF"/>
        </a:dk2>
        <a:lt2>
          <a:srgbClr val="1E6E04"/>
        </a:lt2>
        <a:accent1>
          <a:srgbClr val="A11D2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CDABAC"/>
        </a:accent5>
        <a:accent6>
          <a:srgbClr val="E7CD81"/>
        </a:accent6>
        <a:hlink>
          <a:srgbClr val="FF9900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2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E1700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DAB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3">
        <a:dk1>
          <a:srgbClr val="000000"/>
        </a:dk1>
        <a:lt1>
          <a:srgbClr val="E6D199"/>
        </a:lt1>
        <a:dk2>
          <a:srgbClr val="FFFFFF"/>
        </a:dk2>
        <a:lt2>
          <a:srgbClr val="263582"/>
        </a:lt2>
        <a:accent1>
          <a:srgbClr val="1E6E04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4">
        <a:dk1>
          <a:srgbClr val="2E1700"/>
        </a:dk1>
        <a:lt1>
          <a:srgbClr val="E6D199"/>
        </a:lt1>
        <a:dk2>
          <a:srgbClr val="FFFFFF"/>
        </a:dk2>
        <a:lt2>
          <a:srgbClr val="CC5106"/>
        </a:lt2>
        <a:accent1>
          <a:srgbClr val="000000"/>
        </a:accent1>
        <a:accent2>
          <a:srgbClr val="FFE28F"/>
        </a:accent2>
        <a:accent3>
          <a:srgbClr val="F0E5CA"/>
        </a:accent3>
        <a:accent4>
          <a:srgbClr val="261200"/>
        </a:accent4>
        <a:accent5>
          <a:srgbClr val="AAA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5">
        <a:dk1>
          <a:srgbClr val="000000"/>
        </a:dk1>
        <a:lt1>
          <a:srgbClr val="E6D199"/>
        </a:lt1>
        <a:dk2>
          <a:srgbClr val="FFFFFF"/>
        </a:dk2>
        <a:lt2>
          <a:srgbClr val="A11D26"/>
        </a:lt2>
        <a:accent1>
          <a:srgbClr val="CC510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E2B3AA"/>
        </a:accent5>
        <a:accent6>
          <a:srgbClr val="E7CD81"/>
        </a:accent6>
        <a:hlink>
          <a:srgbClr val="FF9900"/>
        </a:hlink>
        <a:folHlink>
          <a:srgbClr val="1E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6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63582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CAEC1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7">
        <a:dk1>
          <a:srgbClr val="E6D199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8">
        <a:dk1>
          <a:srgbClr val="E6D199"/>
        </a:dk1>
        <a:lt1>
          <a:srgbClr val="FFFFFF"/>
        </a:lt1>
        <a:dk2>
          <a:srgbClr val="A11D26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CDABAC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23361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9">
        <a:dk1>
          <a:srgbClr val="E6D199"/>
        </a:dk1>
        <a:lt1>
          <a:srgbClr val="FFFFFF"/>
        </a:lt1>
        <a:dk2>
          <a:srgbClr val="1E6E04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BB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0">
        <a:dk1>
          <a:srgbClr val="000000"/>
        </a:dk1>
        <a:lt1>
          <a:srgbClr val="FFFFFF"/>
        </a:lt1>
        <a:dk2>
          <a:srgbClr val="CC5106"/>
        </a:dk2>
        <a:lt2>
          <a:srgbClr val="FFFFFF"/>
        </a:lt2>
        <a:accent1>
          <a:srgbClr val="2E1700"/>
        </a:accent1>
        <a:accent2>
          <a:srgbClr val="FFE28F"/>
        </a:accent2>
        <a:accent3>
          <a:srgbClr val="E2B3AA"/>
        </a:accent3>
        <a:accent4>
          <a:srgbClr val="DADADA"/>
        </a:accent4>
        <a:accent5>
          <a:srgbClr val="ADABAA"/>
        </a:accent5>
        <a:accent6>
          <a:srgbClr val="E7CD81"/>
        </a:accent6>
        <a:hlink>
          <a:srgbClr val="263582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1">
        <a:dk1>
          <a:srgbClr val="000000"/>
        </a:dk1>
        <a:lt1>
          <a:srgbClr val="FFFFFF"/>
        </a:lt1>
        <a:dk2>
          <a:srgbClr val="263582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CAEC1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2">
        <a:dk1>
          <a:srgbClr val="000000"/>
        </a:dk1>
        <a:lt1>
          <a:srgbClr val="FF9900"/>
        </a:lt1>
        <a:dk2>
          <a:srgbClr val="000000"/>
        </a:dk2>
        <a:lt2>
          <a:srgbClr val="2E1700"/>
        </a:lt2>
        <a:accent1>
          <a:srgbClr val="1E6E04"/>
        </a:accent1>
        <a:accent2>
          <a:srgbClr val="FFE28F"/>
        </a:accent2>
        <a:accent3>
          <a:srgbClr val="FFCAA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13">
        <a:dk1>
          <a:srgbClr val="CC5106"/>
        </a:dk1>
        <a:lt1>
          <a:srgbClr val="FFFFFF"/>
        </a:lt1>
        <a:dk2>
          <a:srgbClr val="2E17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DAB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4">
        <a:dk1>
          <a:srgbClr val="000000"/>
        </a:dk1>
        <a:lt1>
          <a:srgbClr val="E6D199"/>
        </a:lt1>
        <a:dk2>
          <a:srgbClr val="2E1700"/>
        </a:dk2>
        <a:lt2>
          <a:srgbClr val="2E1700"/>
        </a:lt2>
        <a:accent1>
          <a:srgbClr val="1E6E04"/>
        </a:accent1>
        <a:accent2>
          <a:srgbClr val="A11D26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911921"/>
        </a:accent6>
        <a:hlink>
          <a:srgbClr val="263582"/>
        </a:hlink>
        <a:folHlink>
          <a:srgbClr val="CC510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r="http://schemas.openxmlformats.org/officeDocument/2006/relationships"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ICAS - Red Horizontal">
  <a:themeElements>
    <a:clrScheme name="ICAS - Red Horizontal 1">
      <a:dk1>
        <a:srgbClr val="000000"/>
      </a:dk1>
      <a:lt1>
        <a:srgbClr val="E6D199"/>
      </a:lt1>
      <a:dk2>
        <a:srgbClr val="FFFFFF"/>
      </a:dk2>
      <a:lt2>
        <a:srgbClr val="1E6E04"/>
      </a:lt2>
      <a:accent1>
        <a:srgbClr val="A11D26"/>
      </a:accent1>
      <a:accent2>
        <a:srgbClr val="FFE28F"/>
      </a:accent2>
      <a:accent3>
        <a:srgbClr val="F0E5CA"/>
      </a:accent3>
      <a:accent4>
        <a:srgbClr val="000000"/>
      </a:accent4>
      <a:accent5>
        <a:srgbClr val="CDABAC"/>
      </a:accent5>
      <a:accent6>
        <a:srgbClr val="E7CD81"/>
      </a:accent6>
      <a:hlink>
        <a:srgbClr val="FF9900"/>
      </a:hlink>
      <a:folHlink>
        <a:srgbClr val="263582"/>
      </a:folHlink>
    </a:clrScheme>
    <a:fontScheme name="ICAS - Red Horizontal">
      <a:majorFont>
        <a:latin typeface="HY헤드라인M"/>
        <a:ea typeface="HY헤드라인M"/>
        <a:cs typeface="Arial"/>
      </a:majorFont>
      <a:minorFont>
        <a:latin typeface="HY헤드라인M"/>
        <a:ea typeface="HY헤드라인M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0" rIns="36000" bIns="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99CC"/>
          </a:buClr>
          <a:buSzTx/>
          <a:buFont typeface="Webdings" pitchFamily="18" charset="2"/>
          <a:buNone/>
          <a:tabLst/>
          <a:defRPr kumimoji="1" sz="16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Y헤드라인M" pitchFamily="18" charset="-127"/>
            <a:ea typeface="HY헤드라인M" pitchFamily="18" charset="-127"/>
            <a:cs typeface="Arial" pitchFamily="34" charset="0"/>
          </a:defRPr>
        </a:defPPr>
      </a:lstStyle>
    </a:spDef>
    <a:lnDef>
      <a:spPr bwMode="auto">
        <a:solidFill>
          <a:srgbClr val="99FF66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ICAS - Red Horizontal 1">
        <a:dk1>
          <a:srgbClr val="000000"/>
        </a:dk1>
        <a:lt1>
          <a:srgbClr val="E6D199"/>
        </a:lt1>
        <a:dk2>
          <a:srgbClr val="FFFFFF"/>
        </a:dk2>
        <a:lt2>
          <a:srgbClr val="1E6E04"/>
        </a:lt2>
        <a:accent1>
          <a:srgbClr val="A11D2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CDABAC"/>
        </a:accent5>
        <a:accent6>
          <a:srgbClr val="E7CD81"/>
        </a:accent6>
        <a:hlink>
          <a:srgbClr val="FF9900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2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E1700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DAB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3">
        <a:dk1>
          <a:srgbClr val="000000"/>
        </a:dk1>
        <a:lt1>
          <a:srgbClr val="E6D199"/>
        </a:lt1>
        <a:dk2>
          <a:srgbClr val="FFFFFF"/>
        </a:dk2>
        <a:lt2>
          <a:srgbClr val="263582"/>
        </a:lt2>
        <a:accent1>
          <a:srgbClr val="1E6E04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4">
        <a:dk1>
          <a:srgbClr val="2E1700"/>
        </a:dk1>
        <a:lt1>
          <a:srgbClr val="E6D199"/>
        </a:lt1>
        <a:dk2>
          <a:srgbClr val="FFFFFF"/>
        </a:dk2>
        <a:lt2>
          <a:srgbClr val="CC5106"/>
        </a:lt2>
        <a:accent1>
          <a:srgbClr val="000000"/>
        </a:accent1>
        <a:accent2>
          <a:srgbClr val="FFE28F"/>
        </a:accent2>
        <a:accent3>
          <a:srgbClr val="F0E5CA"/>
        </a:accent3>
        <a:accent4>
          <a:srgbClr val="261200"/>
        </a:accent4>
        <a:accent5>
          <a:srgbClr val="AAA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5">
        <a:dk1>
          <a:srgbClr val="000000"/>
        </a:dk1>
        <a:lt1>
          <a:srgbClr val="E6D199"/>
        </a:lt1>
        <a:dk2>
          <a:srgbClr val="FFFFFF"/>
        </a:dk2>
        <a:lt2>
          <a:srgbClr val="A11D26"/>
        </a:lt2>
        <a:accent1>
          <a:srgbClr val="CC510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E2B3AA"/>
        </a:accent5>
        <a:accent6>
          <a:srgbClr val="E7CD81"/>
        </a:accent6>
        <a:hlink>
          <a:srgbClr val="FF9900"/>
        </a:hlink>
        <a:folHlink>
          <a:srgbClr val="1E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6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63582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CAEC1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7">
        <a:dk1>
          <a:srgbClr val="E6D199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8">
        <a:dk1>
          <a:srgbClr val="E6D199"/>
        </a:dk1>
        <a:lt1>
          <a:srgbClr val="FFFFFF"/>
        </a:lt1>
        <a:dk2>
          <a:srgbClr val="A11D26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CDABAC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23361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9">
        <a:dk1>
          <a:srgbClr val="E6D199"/>
        </a:dk1>
        <a:lt1>
          <a:srgbClr val="FFFFFF"/>
        </a:lt1>
        <a:dk2>
          <a:srgbClr val="1E6E04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BB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0">
        <a:dk1>
          <a:srgbClr val="000000"/>
        </a:dk1>
        <a:lt1>
          <a:srgbClr val="FFFFFF"/>
        </a:lt1>
        <a:dk2>
          <a:srgbClr val="CC5106"/>
        </a:dk2>
        <a:lt2>
          <a:srgbClr val="FFFFFF"/>
        </a:lt2>
        <a:accent1>
          <a:srgbClr val="2E1700"/>
        </a:accent1>
        <a:accent2>
          <a:srgbClr val="FFE28F"/>
        </a:accent2>
        <a:accent3>
          <a:srgbClr val="E2B3AA"/>
        </a:accent3>
        <a:accent4>
          <a:srgbClr val="DADADA"/>
        </a:accent4>
        <a:accent5>
          <a:srgbClr val="ADABAA"/>
        </a:accent5>
        <a:accent6>
          <a:srgbClr val="E7CD81"/>
        </a:accent6>
        <a:hlink>
          <a:srgbClr val="263582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1">
        <a:dk1>
          <a:srgbClr val="000000"/>
        </a:dk1>
        <a:lt1>
          <a:srgbClr val="FFFFFF"/>
        </a:lt1>
        <a:dk2>
          <a:srgbClr val="263582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CAEC1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2">
        <a:dk1>
          <a:srgbClr val="000000"/>
        </a:dk1>
        <a:lt1>
          <a:srgbClr val="FF9900"/>
        </a:lt1>
        <a:dk2>
          <a:srgbClr val="000000"/>
        </a:dk2>
        <a:lt2>
          <a:srgbClr val="2E1700"/>
        </a:lt2>
        <a:accent1>
          <a:srgbClr val="1E6E04"/>
        </a:accent1>
        <a:accent2>
          <a:srgbClr val="FFE28F"/>
        </a:accent2>
        <a:accent3>
          <a:srgbClr val="FFCAA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13">
        <a:dk1>
          <a:srgbClr val="CC5106"/>
        </a:dk1>
        <a:lt1>
          <a:srgbClr val="FFFFFF"/>
        </a:lt1>
        <a:dk2>
          <a:srgbClr val="2E17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DAB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4">
        <a:dk1>
          <a:srgbClr val="000000"/>
        </a:dk1>
        <a:lt1>
          <a:srgbClr val="E6D199"/>
        </a:lt1>
        <a:dk2>
          <a:srgbClr val="2E1700"/>
        </a:dk2>
        <a:lt2>
          <a:srgbClr val="2E1700"/>
        </a:lt2>
        <a:accent1>
          <a:srgbClr val="1E6E04"/>
        </a:accent1>
        <a:accent2>
          <a:srgbClr val="A11D26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911921"/>
        </a:accent6>
        <a:hlink>
          <a:srgbClr val="263582"/>
        </a:hlink>
        <a:folHlink>
          <a:srgbClr val="CC510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r="http://schemas.openxmlformats.org/officeDocument/2006/relationships" xmlns:a="http://schemas.openxmlformats.org/drawingml/2006/main" name="ICAS - Red Horizontal">
  <a:themeElements>
    <a:clrScheme name="ICAS - Red Horizontal 1">
      <a:dk1>
        <a:srgbClr val="000000"/>
      </a:dk1>
      <a:lt1>
        <a:srgbClr val="E6D199"/>
      </a:lt1>
      <a:dk2>
        <a:srgbClr val="FFFFFF"/>
      </a:dk2>
      <a:lt2>
        <a:srgbClr val="1E6E04"/>
      </a:lt2>
      <a:accent1>
        <a:srgbClr val="A11D26"/>
      </a:accent1>
      <a:accent2>
        <a:srgbClr val="FFE28F"/>
      </a:accent2>
      <a:accent3>
        <a:srgbClr val="F0E5CA"/>
      </a:accent3>
      <a:accent4>
        <a:srgbClr val="000000"/>
      </a:accent4>
      <a:accent5>
        <a:srgbClr val="CDABAC"/>
      </a:accent5>
      <a:accent6>
        <a:srgbClr val="E7CD81"/>
      </a:accent6>
      <a:hlink>
        <a:srgbClr val="FF9900"/>
      </a:hlink>
      <a:folHlink>
        <a:srgbClr val="263582"/>
      </a:folHlink>
    </a:clrScheme>
    <a:fontScheme name="ICAS - Red Horizontal">
      <a:majorFont>
        <a:latin typeface="HY헤드라인M"/>
        <a:ea typeface="HY헤드라인M"/>
        <a:cs typeface="Arial"/>
      </a:majorFont>
      <a:minorFont>
        <a:latin typeface="HY헤드라인M"/>
        <a:ea typeface="HY헤드라인M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0" rIns="36000" bIns="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99CC"/>
          </a:buClr>
          <a:buSzTx/>
          <a:buFont typeface="Webdings" pitchFamily="18" charset="2"/>
          <a:buNone/>
          <a:tabLst/>
          <a:defRPr kumimoji="1" sz="16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Y헤드라인M" pitchFamily="18" charset="-127"/>
            <a:ea typeface="HY헤드라인M" pitchFamily="18" charset="-127"/>
            <a:cs typeface="Arial" pitchFamily="34" charset="0"/>
          </a:defRPr>
        </a:defPPr>
      </a:lstStyle>
    </a:spDef>
    <a:lnDef>
      <a:spPr bwMode="auto">
        <a:solidFill>
          <a:srgbClr val="99FF66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ICAS - Red Horizontal 1">
        <a:dk1>
          <a:srgbClr val="000000"/>
        </a:dk1>
        <a:lt1>
          <a:srgbClr val="E6D199"/>
        </a:lt1>
        <a:dk2>
          <a:srgbClr val="FFFFFF"/>
        </a:dk2>
        <a:lt2>
          <a:srgbClr val="1E6E04"/>
        </a:lt2>
        <a:accent1>
          <a:srgbClr val="A11D2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CDABAC"/>
        </a:accent5>
        <a:accent6>
          <a:srgbClr val="E7CD81"/>
        </a:accent6>
        <a:hlink>
          <a:srgbClr val="FF9900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2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E1700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DAB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3">
        <a:dk1>
          <a:srgbClr val="000000"/>
        </a:dk1>
        <a:lt1>
          <a:srgbClr val="E6D199"/>
        </a:lt1>
        <a:dk2>
          <a:srgbClr val="FFFFFF"/>
        </a:dk2>
        <a:lt2>
          <a:srgbClr val="263582"/>
        </a:lt2>
        <a:accent1>
          <a:srgbClr val="1E6E04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4">
        <a:dk1>
          <a:srgbClr val="2E1700"/>
        </a:dk1>
        <a:lt1>
          <a:srgbClr val="E6D199"/>
        </a:lt1>
        <a:dk2>
          <a:srgbClr val="FFFFFF"/>
        </a:dk2>
        <a:lt2>
          <a:srgbClr val="CC5106"/>
        </a:lt2>
        <a:accent1>
          <a:srgbClr val="000000"/>
        </a:accent1>
        <a:accent2>
          <a:srgbClr val="FFE28F"/>
        </a:accent2>
        <a:accent3>
          <a:srgbClr val="F0E5CA"/>
        </a:accent3>
        <a:accent4>
          <a:srgbClr val="261200"/>
        </a:accent4>
        <a:accent5>
          <a:srgbClr val="AAA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5">
        <a:dk1>
          <a:srgbClr val="000000"/>
        </a:dk1>
        <a:lt1>
          <a:srgbClr val="E6D199"/>
        </a:lt1>
        <a:dk2>
          <a:srgbClr val="FFFFFF"/>
        </a:dk2>
        <a:lt2>
          <a:srgbClr val="A11D26"/>
        </a:lt2>
        <a:accent1>
          <a:srgbClr val="CC510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E2B3AA"/>
        </a:accent5>
        <a:accent6>
          <a:srgbClr val="E7CD81"/>
        </a:accent6>
        <a:hlink>
          <a:srgbClr val="FF9900"/>
        </a:hlink>
        <a:folHlink>
          <a:srgbClr val="1E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6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63582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CAEC1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7">
        <a:dk1>
          <a:srgbClr val="E6D199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8">
        <a:dk1>
          <a:srgbClr val="E6D199"/>
        </a:dk1>
        <a:lt1>
          <a:srgbClr val="FFFFFF"/>
        </a:lt1>
        <a:dk2>
          <a:srgbClr val="A11D26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CDABAC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23361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9">
        <a:dk1>
          <a:srgbClr val="E6D199"/>
        </a:dk1>
        <a:lt1>
          <a:srgbClr val="FFFFFF"/>
        </a:lt1>
        <a:dk2>
          <a:srgbClr val="1E6E04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BB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0">
        <a:dk1>
          <a:srgbClr val="000000"/>
        </a:dk1>
        <a:lt1>
          <a:srgbClr val="FFFFFF"/>
        </a:lt1>
        <a:dk2>
          <a:srgbClr val="CC5106"/>
        </a:dk2>
        <a:lt2>
          <a:srgbClr val="FFFFFF"/>
        </a:lt2>
        <a:accent1>
          <a:srgbClr val="2E1700"/>
        </a:accent1>
        <a:accent2>
          <a:srgbClr val="FFE28F"/>
        </a:accent2>
        <a:accent3>
          <a:srgbClr val="E2B3AA"/>
        </a:accent3>
        <a:accent4>
          <a:srgbClr val="DADADA"/>
        </a:accent4>
        <a:accent5>
          <a:srgbClr val="ADABAA"/>
        </a:accent5>
        <a:accent6>
          <a:srgbClr val="E7CD81"/>
        </a:accent6>
        <a:hlink>
          <a:srgbClr val="263582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1">
        <a:dk1>
          <a:srgbClr val="000000"/>
        </a:dk1>
        <a:lt1>
          <a:srgbClr val="FFFFFF"/>
        </a:lt1>
        <a:dk2>
          <a:srgbClr val="263582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CAEC1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2">
        <a:dk1>
          <a:srgbClr val="000000"/>
        </a:dk1>
        <a:lt1>
          <a:srgbClr val="FF9900"/>
        </a:lt1>
        <a:dk2>
          <a:srgbClr val="000000"/>
        </a:dk2>
        <a:lt2>
          <a:srgbClr val="2E1700"/>
        </a:lt2>
        <a:accent1>
          <a:srgbClr val="1E6E04"/>
        </a:accent1>
        <a:accent2>
          <a:srgbClr val="FFE28F"/>
        </a:accent2>
        <a:accent3>
          <a:srgbClr val="FFCAA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13">
        <a:dk1>
          <a:srgbClr val="CC5106"/>
        </a:dk1>
        <a:lt1>
          <a:srgbClr val="FFFFFF"/>
        </a:lt1>
        <a:dk2>
          <a:srgbClr val="2E17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DAB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4">
        <a:dk1>
          <a:srgbClr val="000000"/>
        </a:dk1>
        <a:lt1>
          <a:srgbClr val="E6D199"/>
        </a:lt1>
        <a:dk2>
          <a:srgbClr val="2E1700"/>
        </a:dk2>
        <a:lt2>
          <a:srgbClr val="2E1700"/>
        </a:lt2>
        <a:accent1>
          <a:srgbClr val="1E6E04"/>
        </a:accent1>
        <a:accent2>
          <a:srgbClr val="A11D26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911921"/>
        </a:accent6>
        <a:hlink>
          <a:srgbClr val="263582"/>
        </a:hlink>
        <a:folHlink>
          <a:srgbClr val="CC510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r="http://schemas.openxmlformats.org/officeDocument/2006/relationships" xmlns:a="http://schemas.openxmlformats.org/drawingml/2006/main" name="ICAS - Red Horizontal">
  <a:themeElements>
    <a:clrScheme name="ICAS - Red Horizontal 1">
      <a:dk1>
        <a:srgbClr val="000000"/>
      </a:dk1>
      <a:lt1>
        <a:srgbClr val="E6D199"/>
      </a:lt1>
      <a:dk2>
        <a:srgbClr val="FFFFFF"/>
      </a:dk2>
      <a:lt2>
        <a:srgbClr val="1E6E04"/>
      </a:lt2>
      <a:accent1>
        <a:srgbClr val="A11D26"/>
      </a:accent1>
      <a:accent2>
        <a:srgbClr val="FFE28F"/>
      </a:accent2>
      <a:accent3>
        <a:srgbClr val="F0E5CA"/>
      </a:accent3>
      <a:accent4>
        <a:srgbClr val="000000"/>
      </a:accent4>
      <a:accent5>
        <a:srgbClr val="CDABAC"/>
      </a:accent5>
      <a:accent6>
        <a:srgbClr val="E7CD81"/>
      </a:accent6>
      <a:hlink>
        <a:srgbClr val="FF9900"/>
      </a:hlink>
      <a:folHlink>
        <a:srgbClr val="263582"/>
      </a:folHlink>
    </a:clrScheme>
    <a:fontScheme name="ICAS - Red Horizontal">
      <a:majorFont>
        <a:latin typeface="HY헤드라인M"/>
        <a:ea typeface="HY헤드라인M"/>
        <a:cs typeface="Arial"/>
      </a:majorFont>
      <a:minorFont>
        <a:latin typeface="HY헤드라인M"/>
        <a:ea typeface="HY헤드라인M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0" rIns="36000" bIns="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99CC"/>
          </a:buClr>
          <a:buSzTx/>
          <a:buFont typeface="Webdings" pitchFamily="18" charset="2"/>
          <a:buNone/>
          <a:tabLst/>
          <a:defRPr kumimoji="1" sz="16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Y헤드라인M" pitchFamily="18" charset="-127"/>
            <a:ea typeface="HY헤드라인M" pitchFamily="18" charset="-127"/>
            <a:cs typeface="Arial" pitchFamily="34" charset="0"/>
          </a:defRPr>
        </a:defPPr>
      </a:lstStyle>
    </a:spDef>
    <a:lnDef>
      <a:spPr bwMode="auto">
        <a:solidFill>
          <a:srgbClr val="99FF66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ICAS - Red Horizontal 1">
        <a:dk1>
          <a:srgbClr val="000000"/>
        </a:dk1>
        <a:lt1>
          <a:srgbClr val="E6D199"/>
        </a:lt1>
        <a:dk2>
          <a:srgbClr val="FFFFFF"/>
        </a:dk2>
        <a:lt2>
          <a:srgbClr val="1E6E04"/>
        </a:lt2>
        <a:accent1>
          <a:srgbClr val="A11D2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CDABAC"/>
        </a:accent5>
        <a:accent6>
          <a:srgbClr val="E7CD81"/>
        </a:accent6>
        <a:hlink>
          <a:srgbClr val="FF9900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2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E1700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DAB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3">
        <a:dk1>
          <a:srgbClr val="000000"/>
        </a:dk1>
        <a:lt1>
          <a:srgbClr val="E6D199"/>
        </a:lt1>
        <a:dk2>
          <a:srgbClr val="FFFFFF"/>
        </a:dk2>
        <a:lt2>
          <a:srgbClr val="263582"/>
        </a:lt2>
        <a:accent1>
          <a:srgbClr val="1E6E04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4">
        <a:dk1>
          <a:srgbClr val="2E1700"/>
        </a:dk1>
        <a:lt1>
          <a:srgbClr val="E6D199"/>
        </a:lt1>
        <a:dk2>
          <a:srgbClr val="FFFFFF"/>
        </a:dk2>
        <a:lt2>
          <a:srgbClr val="CC5106"/>
        </a:lt2>
        <a:accent1>
          <a:srgbClr val="000000"/>
        </a:accent1>
        <a:accent2>
          <a:srgbClr val="FFE28F"/>
        </a:accent2>
        <a:accent3>
          <a:srgbClr val="F0E5CA"/>
        </a:accent3>
        <a:accent4>
          <a:srgbClr val="261200"/>
        </a:accent4>
        <a:accent5>
          <a:srgbClr val="AAAAAA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5">
        <a:dk1>
          <a:srgbClr val="000000"/>
        </a:dk1>
        <a:lt1>
          <a:srgbClr val="E6D199"/>
        </a:lt1>
        <a:dk2>
          <a:srgbClr val="FFFFFF"/>
        </a:dk2>
        <a:lt2>
          <a:srgbClr val="A11D26"/>
        </a:lt2>
        <a:accent1>
          <a:srgbClr val="CC5106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E2B3AA"/>
        </a:accent5>
        <a:accent6>
          <a:srgbClr val="E7CD81"/>
        </a:accent6>
        <a:hlink>
          <a:srgbClr val="FF9900"/>
        </a:hlink>
        <a:folHlink>
          <a:srgbClr val="1E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6">
        <a:dk1>
          <a:srgbClr val="000000"/>
        </a:dk1>
        <a:lt1>
          <a:srgbClr val="E6D199"/>
        </a:lt1>
        <a:dk2>
          <a:srgbClr val="FFFFFF"/>
        </a:dk2>
        <a:lt2>
          <a:srgbClr val="CC5106"/>
        </a:lt2>
        <a:accent1>
          <a:srgbClr val="263582"/>
        </a:accent1>
        <a:accent2>
          <a:srgbClr val="FFE28F"/>
        </a:accent2>
        <a:accent3>
          <a:srgbClr val="F0E5CA"/>
        </a:accent3>
        <a:accent4>
          <a:srgbClr val="000000"/>
        </a:accent4>
        <a:accent5>
          <a:srgbClr val="ACAEC1"/>
        </a:accent5>
        <a:accent6>
          <a:srgbClr val="E7CD81"/>
        </a:accent6>
        <a:hlink>
          <a:srgbClr val="FF9900"/>
        </a:hlink>
        <a:folHlink>
          <a:srgbClr val="A11D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7">
        <a:dk1>
          <a:srgbClr val="E6D199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8">
        <a:dk1>
          <a:srgbClr val="E6D199"/>
        </a:dk1>
        <a:lt1>
          <a:srgbClr val="FFFFFF"/>
        </a:lt1>
        <a:dk2>
          <a:srgbClr val="A11D26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CDABAC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23361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9">
        <a:dk1>
          <a:srgbClr val="E6D199"/>
        </a:dk1>
        <a:lt1>
          <a:srgbClr val="FFFFFF"/>
        </a:lt1>
        <a:dk2>
          <a:srgbClr val="1E6E04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BBA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0">
        <a:dk1>
          <a:srgbClr val="000000"/>
        </a:dk1>
        <a:lt1>
          <a:srgbClr val="FFFFFF"/>
        </a:lt1>
        <a:dk2>
          <a:srgbClr val="CC5106"/>
        </a:dk2>
        <a:lt2>
          <a:srgbClr val="FFFFFF"/>
        </a:lt2>
        <a:accent1>
          <a:srgbClr val="2E1700"/>
        </a:accent1>
        <a:accent2>
          <a:srgbClr val="FFE28F"/>
        </a:accent2>
        <a:accent3>
          <a:srgbClr val="E2B3AA"/>
        </a:accent3>
        <a:accent4>
          <a:srgbClr val="DADADA"/>
        </a:accent4>
        <a:accent5>
          <a:srgbClr val="ADABAA"/>
        </a:accent5>
        <a:accent6>
          <a:srgbClr val="E7CD81"/>
        </a:accent6>
        <a:hlink>
          <a:srgbClr val="263582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1">
        <a:dk1>
          <a:srgbClr val="000000"/>
        </a:dk1>
        <a:lt1>
          <a:srgbClr val="FFFFFF"/>
        </a:lt1>
        <a:dk2>
          <a:srgbClr val="263582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CAEC1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A11D26"/>
        </a:hlink>
        <a:folHlink>
          <a:srgbClr val="1E6E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2">
        <a:dk1>
          <a:srgbClr val="000000"/>
        </a:dk1>
        <a:lt1>
          <a:srgbClr val="FF9900"/>
        </a:lt1>
        <a:dk2>
          <a:srgbClr val="000000"/>
        </a:dk2>
        <a:lt2>
          <a:srgbClr val="2E1700"/>
        </a:lt2>
        <a:accent1>
          <a:srgbClr val="1E6E04"/>
        </a:accent1>
        <a:accent2>
          <a:srgbClr val="FFE28F"/>
        </a:accent2>
        <a:accent3>
          <a:srgbClr val="FFCAAA"/>
        </a:accent3>
        <a:accent4>
          <a:srgbClr val="000000"/>
        </a:accent4>
        <a:accent5>
          <a:srgbClr val="ABBAAA"/>
        </a:accent5>
        <a:accent6>
          <a:srgbClr val="E7CD81"/>
        </a:accent6>
        <a:hlink>
          <a:srgbClr val="A11D26"/>
        </a:hlink>
        <a:folHlink>
          <a:srgbClr val="2635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AS - Red Horizontal 13">
        <a:dk1>
          <a:srgbClr val="CC5106"/>
        </a:dk1>
        <a:lt1>
          <a:srgbClr val="FFFFFF"/>
        </a:lt1>
        <a:dk2>
          <a:srgbClr val="2E1700"/>
        </a:dk2>
        <a:lt2>
          <a:srgbClr val="FFFFFF"/>
        </a:lt2>
        <a:accent1>
          <a:srgbClr val="FF9900"/>
        </a:accent1>
        <a:accent2>
          <a:srgbClr val="FFE28F"/>
        </a:accent2>
        <a:accent3>
          <a:srgbClr val="ADABAA"/>
        </a:accent3>
        <a:accent4>
          <a:srgbClr val="DADADA"/>
        </a:accent4>
        <a:accent5>
          <a:srgbClr val="FFCAAA"/>
        </a:accent5>
        <a:accent6>
          <a:srgbClr val="E7CD81"/>
        </a:accent6>
        <a:hlink>
          <a:srgbClr val="263582"/>
        </a:hlink>
        <a:folHlink>
          <a:srgbClr val="A11D2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AS - Red Horizontal 14">
        <a:dk1>
          <a:srgbClr val="000000"/>
        </a:dk1>
        <a:lt1>
          <a:srgbClr val="E6D199"/>
        </a:lt1>
        <a:dk2>
          <a:srgbClr val="2E1700"/>
        </a:dk2>
        <a:lt2>
          <a:srgbClr val="2E1700"/>
        </a:lt2>
        <a:accent1>
          <a:srgbClr val="1E6E04"/>
        </a:accent1>
        <a:accent2>
          <a:srgbClr val="A11D26"/>
        </a:accent2>
        <a:accent3>
          <a:srgbClr val="F0E5CA"/>
        </a:accent3>
        <a:accent4>
          <a:srgbClr val="000000"/>
        </a:accent4>
        <a:accent5>
          <a:srgbClr val="ABBAAA"/>
        </a:accent5>
        <a:accent6>
          <a:srgbClr val="911921"/>
        </a:accent6>
        <a:hlink>
          <a:srgbClr val="263582"/>
        </a:hlink>
        <a:folHlink>
          <a:srgbClr val="CC510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r="http://schemas.openxmlformats.org/officeDocument/2006/relationships"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9.xml><?xml version="1.0" encoding="utf-8"?>
<a:theme xmlns:r="http://schemas.openxmlformats.org/officeDocument/2006/relationships"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Override1.xml><?xml version="1.0" encoding="utf-8"?>
<a:themeOverride xmlns:r="http://schemas.openxmlformats.org/officeDocument/2006/relationships" xmlns:a="http://schemas.openxmlformats.org/drawingml/2006/main">
  <a:clrScheme name="ICAS - Red Horizontal 7">
    <a:dk1>
      <a:srgbClr val="E6D199"/>
    </a:dk1>
    <a:lt1>
      <a:srgbClr val="FFFFFF"/>
    </a:lt1>
    <a:dk2>
      <a:srgbClr val="000000"/>
    </a:dk2>
    <a:lt2>
      <a:srgbClr val="FFFFFF"/>
    </a:lt2>
    <a:accent1>
      <a:srgbClr val="FF9900"/>
    </a:accent1>
    <a:accent2>
      <a:srgbClr val="FFE28F"/>
    </a:accent2>
    <a:accent3>
      <a:srgbClr val="AAAAAA"/>
    </a:accent3>
    <a:accent4>
      <a:srgbClr val="DADADA"/>
    </a:accent4>
    <a:accent5>
      <a:srgbClr val="FFCAAA"/>
    </a:accent5>
    <a:accent6>
      <a:srgbClr val="E7CD81"/>
    </a:accent6>
    <a:hlink>
      <a:srgbClr val="263582"/>
    </a:hlink>
    <a:folHlink>
      <a:srgbClr val="A11D26"/>
    </a:folHlink>
  </a:clrScheme>
</a:themeOverride>
</file>

<file path=ppt/theme/themeOverride2.xml><?xml version="1.0" encoding="utf-8"?>
<a:themeOverride xmlns:r="http://schemas.openxmlformats.org/officeDocument/2006/relationships" xmlns:a="http://schemas.openxmlformats.org/drawingml/2006/main">
  <a:clrScheme name="ICAS - Red Horizontal 7">
    <a:dk1>
      <a:srgbClr val="E6D199"/>
    </a:dk1>
    <a:lt1>
      <a:srgbClr val="FFFFFF"/>
    </a:lt1>
    <a:dk2>
      <a:srgbClr val="000000"/>
    </a:dk2>
    <a:lt2>
      <a:srgbClr val="FFFFFF"/>
    </a:lt2>
    <a:accent1>
      <a:srgbClr val="FF9900"/>
    </a:accent1>
    <a:accent2>
      <a:srgbClr val="FFE28F"/>
    </a:accent2>
    <a:accent3>
      <a:srgbClr val="AAAAAA"/>
    </a:accent3>
    <a:accent4>
      <a:srgbClr val="DADADA"/>
    </a:accent4>
    <a:accent5>
      <a:srgbClr val="FFCAAA"/>
    </a:accent5>
    <a:accent6>
      <a:srgbClr val="E7CD81"/>
    </a:accent6>
    <a:hlink>
      <a:srgbClr val="263582"/>
    </a:hlink>
    <a:folHlink>
      <a:srgbClr val="A11D26"/>
    </a:folHlink>
  </a:clrScheme>
</a:themeOverride>
</file>

<file path=ppt/theme/themeOverride3.xml><?xml version="1.0" encoding="utf-8"?>
<a:themeOverride xmlns:r="http://schemas.openxmlformats.org/officeDocument/2006/relationships" xmlns:a="http://schemas.openxmlformats.org/drawingml/2006/main">
  <a:clrScheme name="ICAS - Red Horizontal 7">
    <a:dk1>
      <a:srgbClr val="E6D199"/>
    </a:dk1>
    <a:lt1>
      <a:srgbClr val="FFFFFF"/>
    </a:lt1>
    <a:dk2>
      <a:srgbClr val="000000"/>
    </a:dk2>
    <a:lt2>
      <a:srgbClr val="FFFFFF"/>
    </a:lt2>
    <a:accent1>
      <a:srgbClr val="FF9900"/>
    </a:accent1>
    <a:accent2>
      <a:srgbClr val="FFE28F"/>
    </a:accent2>
    <a:accent3>
      <a:srgbClr val="AAAAAA"/>
    </a:accent3>
    <a:accent4>
      <a:srgbClr val="DADADA"/>
    </a:accent4>
    <a:accent5>
      <a:srgbClr val="FFCAAA"/>
    </a:accent5>
    <a:accent6>
      <a:srgbClr val="E7CD81"/>
    </a:accent6>
    <a:hlink>
      <a:srgbClr val="263582"/>
    </a:hlink>
    <a:folHlink>
      <a:srgbClr val="A11D26"/>
    </a:folHlink>
  </a:clrScheme>
</a:themeOverride>
</file>

<file path=ppt/theme/themeOverride4.xml><?xml version="1.0" encoding="utf-8"?>
<a:themeOverride xmlns:r="http://schemas.openxmlformats.org/officeDocument/2006/relationships" xmlns:a="http://schemas.openxmlformats.org/drawingml/2006/main">
  <a:clrScheme name="ICAS - Red Horizontal 7">
    <a:dk1>
      <a:srgbClr val="E6D199"/>
    </a:dk1>
    <a:lt1>
      <a:srgbClr val="FFFFFF"/>
    </a:lt1>
    <a:dk2>
      <a:srgbClr val="000000"/>
    </a:dk2>
    <a:lt2>
      <a:srgbClr val="FFFFFF"/>
    </a:lt2>
    <a:accent1>
      <a:srgbClr val="FF9900"/>
    </a:accent1>
    <a:accent2>
      <a:srgbClr val="FFE28F"/>
    </a:accent2>
    <a:accent3>
      <a:srgbClr val="AAAAAA"/>
    </a:accent3>
    <a:accent4>
      <a:srgbClr val="DADADA"/>
    </a:accent4>
    <a:accent5>
      <a:srgbClr val="FFCAAA"/>
    </a:accent5>
    <a:accent6>
      <a:srgbClr val="E7CD81"/>
    </a:accent6>
    <a:hlink>
      <a:srgbClr val="263582"/>
    </a:hlink>
    <a:folHlink>
      <a:srgbClr val="A11D26"/>
    </a:folHlink>
  </a:clrScheme>
</a:themeOverride>
</file>

<file path=docProps/app.xml><?xml version="1.0" encoding="utf-8"?>
<Properties xmlns:vt="http://schemas.openxmlformats.org/officeDocument/2006/docPropsVTypes" xmlns="http://schemas.openxmlformats.org/officeDocument/2006/extended-properties">
  <Company>AES</Company>
  <PresentationFormat>A4 Paper (210x297 mm)</PresentationFormat>
  <Paragraphs>2748</Paragraphs>
  <Slides>270</Slides>
  <Notes>112</Notes>
  <TotalTime>1156824</TotalTime>
  <HiddenSlides>0</HiddenSlides>
  <MMClips>0</MMClips>
  <ScaleCrop>0</ScaleCrop>
  <HeadingPairs>
    <vt:vector baseType="variant" size="6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270</vt:i4>
      </vt:variant>
    </vt:vector>
  </HeadingPairs>
  <TitlesOfParts>
    <vt:vector baseType="lpstr" size="287">
      <vt:lpstr>Arial</vt:lpstr>
      <vt:lpstr>HY헤드라인M</vt:lpstr>
      <vt:lpstr>Arial Unicode MS</vt:lpstr>
      <vt:lpstr>Webdings</vt:lpstr>
      <vt:lpstr>맑은 고딕</vt:lpstr>
      <vt:lpstr>HY견고딕</vt:lpstr>
      <vt:lpstr>Wingdings</vt:lpstr>
      <vt:lpstr>Times New Roman</vt:lpstr>
      <vt:lpstr>굴림</vt:lpstr>
      <vt:lpstr>휴먼명조</vt:lpstr>
      <vt:lpstr>나눔고딕 ExtraBold</vt:lpstr>
      <vt:lpstr>나눔고딕</vt:lpstr>
      <vt:lpstr>Comic Sans MS</vt:lpstr>
      <vt:lpstr>HY궁서B</vt:lpstr>
      <vt:lpstr>돋움</vt:lpstr>
      <vt:lpstr>Microsoft Himalaya</vt:lpstr>
      <vt:lpstr>ICAS - Red Horizontal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목  차</vt:lpstr>
      <vt:lpstr>계측기 개요</vt:lpstr>
      <vt:lpstr>1. 전자기 편향 ( electromagnetic deflection )</vt:lpstr>
      <vt:lpstr>1. 전자기 편향 ( electromagnetic deflection )</vt:lpstr>
      <vt:lpstr>2. 정전기 편향 ( electrostatic deflection )</vt:lpstr>
      <vt:lpstr>3. 열적 가열</vt:lpstr>
      <vt:lpstr>3. 열적 가열</vt:lpstr>
      <vt:lpstr>4. 전류계 ( ammeter 또는 ampere meter )</vt:lpstr>
      <vt:lpstr>4. 전류계</vt:lpstr>
      <vt:lpstr>4. 전류계</vt:lpstr>
      <vt:lpstr>4. 전류계</vt:lpstr>
      <vt:lpstr>5. 전압계 ( volt meter )</vt:lpstr>
      <vt:lpstr>5. 전압계</vt:lpstr>
      <vt:lpstr>5. 전압계</vt:lpstr>
      <vt:lpstr>5. 전압계</vt:lpstr>
      <vt:lpstr>6. 저항계 ( resistance meter )</vt:lpstr>
      <vt:lpstr>6. 저항계</vt:lpstr>
      <vt:lpstr>7. 멀티미터 ( multimeter )</vt:lpstr>
      <vt:lpstr>7. 멀티미터 ( multimeter ) 사례</vt:lpstr>
      <vt:lpstr>8. 전계효과 트랜지스터(FET)</vt:lpstr>
      <vt:lpstr>9. 전력계 ( wattmeter )</vt:lpstr>
      <vt:lpstr>9. 전력계 - 와트시 계측기</vt:lpstr>
      <vt:lpstr>9. 전력계 - 와트시 계측기</vt:lpstr>
      <vt:lpstr>10. 디지털 판독 계측기</vt:lpstr>
      <vt:lpstr>11. 주파수 계수기</vt:lpstr>
      <vt:lpstr>12. 그 외 계측기 형식</vt:lpstr>
      <vt:lpstr>12. 그 외 계측기 형식</vt:lpstr>
      <vt:lpstr>12. 그 외 계측기 형식</vt:lpstr>
      <vt:lpstr>12. 그 외 계측기 형식</vt:lpstr>
      <vt:lpstr>12. 그 외 계측기 형식</vt:lpstr>
      <vt:lpstr>12. 그 외 계측기 형식</vt:lpstr>
      <vt:lpstr>12. 그 외 계측기 형식</vt:lpstr>
      <vt:lpstr>PowerPoint Presentation</vt:lpstr>
      <vt:lpstr>목  차</vt:lpstr>
      <vt:lpstr>1. 전파 변환기 ( electric wave transducer )</vt:lpstr>
      <vt:lpstr>1. 전파 변환기</vt:lpstr>
      <vt:lpstr>1. 전파 변환기</vt:lpstr>
      <vt:lpstr>1. 전파 변환기</vt:lpstr>
      <vt:lpstr>1. 전파 변환기</vt:lpstr>
      <vt:lpstr>1. 전파 변환기</vt:lpstr>
      <vt:lpstr>1. 전파 변환기</vt:lpstr>
      <vt:lpstr>1. 전파 변환기</vt:lpstr>
      <vt:lpstr>2. 변위 변환기 ( displacement transducer )</vt:lpstr>
      <vt:lpstr>2. 변위 변환기 ( displacement transducer )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2. 변위 변환기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3. 감지 및 측정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4. 위치 시스템</vt:lpstr>
      <vt:lpstr>5. 항법</vt:lpstr>
      <vt:lpstr>5. 항법</vt:lpstr>
      <vt:lpstr>5. 항법</vt:lpstr>
      <vt:lpstr>5. 항법</vt:lpstr>
      <vt:lpstr>5. 항법</vt:lpstr>
      <vt:lpstr>PowerPoint Presentation</vt:lpstr>
      <vt:lpstr>목 차</vt:lpstr>
      <vt:lpstr>1. 감시 시스템</vt:lpstr>
      <vt:lpstr>1. 감시 시스템</vt:lpstr>
      <vt:lpstr>1. 감시 시스템</vt:lpstr>
      <vt:lpstr>1. 감시 시스템</vt:lpstr>
      <vt:lpstr>1. 감시 시스템</vt:lpstr>
      <vt:lpstr>1. 감시 시스템</vt:lpstr>
      <vt:lpstr>1. 감시 시스템</vt:lpstr>
      <vt:lpstr>1. 감시 시스템</vt:lpstr>
      <vt:lpstr>1. 감시 시스템</vt:lpstr>
      <vt:lpstr>1. 감시 시스템</vt:lpstr>
      <vt:lpstr>1. 감시 시스템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2. 로봇 세대와 응용</vt:lpstr>
      <vt:lpstr>3. 로봇 내비게이션</vt:lpstr>
      <vt:lpstr>3. 로봇 내비게이션</vt:lpstr>
      <vt:lpstr>3. 로봇 내비게이션</vt:lpstr>
      <vt:lpstr>3. 로봇 내비게이션</vt:lpstr>
      <vt:lpstr>3. 로봇 내비게이션</vt:lpstr>
      <vt:lpstr>3. 로봇 내비게이션</vt:lpstr>
      <vt:lpstr>4. 텔레프레전스</vt:lpstr>
      <vt:lpstr>4. 텔레프레전스</vt:lpstr>
      <vt:lpstr>4. 텔레프레전스</vt:lpstr>
      <vt:lpstr>4. 텔레프레전스</vt:lpstr>
      <vt:lpstr>4. 텔레프레전스</vt:lpstr>
      <vt:lpstr>5. 인공지능</vt:lpstr>
      <vt:lpstr>5. 인공지능</vt:lpstr>
      <vt:lpstr>5. 인공지능</vt:lpstr>
      <vt:lpstr>5. 인공지능</vt:lpstr>
      <vt:lpstr>5. 인공지능</vt:lpstr>
      <vt:lpstr>5. 인공지능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22.0500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넥센타이어제안서</dc:title>
  <dc:creator>AES</dc:creator>
  <cp:lastModifiedBy>WIN</cp:lastModifiedBy>
  <cp:revision>5673</cp:revision>
  <cp:lastPrinted>2012-02-20T08:04:00.000</cp:lastPrinted>
  <dcterms:created xsi:type="dcterms:W3CDTF">2000-11-27T15:06:06Z</dcterms:created>
  <dcterms:modified xsi:type="dcterms:W3CDTF">2022-06-15T00:14:08Z</dcterms:modified>
</cp:coreProperties>
</file>